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 id="2147483696" r:id="rId2"/>
    <p:sldMasterId id="2147483660" r:id="rId3"/>
    <p:sldMasterId id="2147483672" r:id="rId4"/>
    <p:sldMasterId id="2147483684" r:id="rId5"/>
  </p:sldMasterIdLst>
  <p:sldIdLst>
    <p:sldId id="257" r:id="rId6"/>
    <p:sldId id="283" r:id="rId7"/>
    <p:sldId id="286" r:id="rId8"/>
    <p:sldId id="287" r:id="rId9"/>
    <p:sldId id="270" r:id="rId10"/>
    <p:sldId id="288" r:id="rId11"/>
    <p:sldId id="285" r:id="rId12"/>
    <p:sldId id="294" r:id="rId13"/>
    <p:sldId id="271" r:id="rId14"/>
    <p:sldId id="295" r:id="rId15"/>
    <p:sldId id="289" r:id="rId16"/>
    <p:sldId id="296" r:id="rId17"/>
    <p:sldId id="300" r:id="rId18"/>
    <p:sldId id="272" r:id="rId19"/>
    <p:sldId id="273" r:id="rId20"/>
    <p:sldId id="291" r:id="rId21"/>
    <p:sldId id="297" r:id="rId22"/>
    <p:sldId id="290" r:id="rId23"/>
    <p:sldId id="292" r:id="rId24"/>
    <p:sldId id="298" r:id="rId25"/>
    <p:sldId id="293" r:id="rId26"/>
    <p:sldId id="299" r:id="rId27"/>
    <p:sldId id="276" r:id="rId28"/>
    <p:sldId id="277" r:id="rId29"/>
    <p:sldId id="27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49C2E3-9776-43D4-9583-852867159D48}" v="42" dt="2023-10-10T17:00:37.157"/>
    <p1510:client id="{67F4DFF1-5C11-45F1-B61B-808A5C854DDF}" v="7" dt="2023-10-10T17:03:02.838"/>
    <p1510:client id="{A2F41C22-84A5-4DC3-98EC-DBE723A13AB7}" v="208" dt="2023-10-10T16:47:40.757"/>
    <p1510:client id="{C4C58EA7-F921-4099-87E9-348BEBCD6201}" v="11" dt="2023-10-09T10:59:18.533"/>
    <p1510:client id="{D2FB8652-9E93-4FE7-9767-4900C5783BE4}" v="337" dt="2023-10-10T15:25:20.433"/>
    <p1510:client id="{D8C2A56B-FED3-4F69-B540-E8C76209D777}" v="25" dt="2023-10-09T11:28:08.6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microsoft.com/office/2015/10/relationships/revisionInfo" Target="revisionInfo.xml"/><Relationship Id="rId8" Type="http://schemas.openxmlformats.org/officeDocument/2006/relationships/slide" Target="slides/slide3.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jpeg>
</file>

<file path=ppt/media/image21.jpeg>
</file>

<file path=ppt/media/image22.png>
</file>

<file path=ppt/media/image23.png>
</file>

<file path=ppt/media/image24.jpeg>
</file>

<file path=ppt/media/image25.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073D55F9-11A3-4523-8F38-6BA37933791A}" type="datetime1">
              <a:rPr lang="en-US" smtClean="0"/>
              <a:t>10/10/2023</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830775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0B4E757A-3EC2-4683-9080-1A460C37C843}" type="datetime1">
              <a:rPr lang="en-US" smtClean="0"/>
              <a:t>10/10/2023</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2091293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a:xfrm>
            <a:off x="523539" y="6324600"/>
            <a:ext cx="2560220" cy="365125"/>
          </a:xfrm>
        </p:spPr>
        <p:txBody>
          <a:bodyPr/>
          <a:lstStyle/>
          <a:p>
            <a:fld id="{5CC8096C-64ED-4153-A483-5C02E44AD5C3}" type="datetime1">
              <a:rPr lang="en-US" smtClean="0"/>
              <a:t>10/10/2023</a:t>
            </a:fld>
            <a:endParaRPr lang="en-US"/>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a:xfrm>
            <a:off x="4267200" y="6319838"/>
            <a:ext cx="3982781" cy="365125"/>
          </a:xfrm>
        </p:spPr>
        <p:txBody>
          <a:bodyPr/>
          <a:lstStyle/>
          <a:p>
            <a:r>
              <a:rPr lang="en-US"/>
              <a:t>Sample Footer Text</a:t>
            </a:r>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4306972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317D1EC0-23FF-4FC8-B22D-E34878EAA4C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AB929A7-258C-4469-AAB4-A67D713F7A80}"/>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635CDB-2D00-49D5-B26E-0694A25000C7}"/>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4288D7A-F857-418D-92F2-368E841B9F27}"/>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1084F50-7F3C-4A4A-877E-FFD9EC7CD88B}"/>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31E64C1-F4C0-4A94-B319-BB1A0A2450B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63D8374-8052-417F-AB69-B97EAC43D51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7750734-4D51-4019-A003-38A3DE49B434}"/>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1B693D1-DBA2-4D3B-9B37-D9EE8C4112F4}"/>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CD3EA8-E4C0-4AF6-817F-F9F29157A499}"/>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170FB3-B397-4AC9-85FD-65388F26D90A}"/>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E5EC0B9-49C7-4777-AEC5-B5EF8DE40498}"/>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02048B-30F7-4434-87A5-140F9BB4BEB1}"/>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500A6E2-A41C-4751-8A4E-9A0C5718D930}"/>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259517-7BE7-45F9-81C0-3A6362BF143C}"/>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0652F56-7B71-42B2-AB68-22204A6DF17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059830E-1C3D-4D42-8789-524971CB4657}"/>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53325A7-86D3-4B52-A7E3-ADDF408B4067}"/>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53F46F-EC12-484C-A4E7-791E57687AC1}"/>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4ED9CA-8950-47B8-A9ED-22B45CE15FB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429F7B-9FD7-438F-8ECA-3FCAD006180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C558100-D455-4B41-890C-BCC898B2D165}"/>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886397-398A-4318-BE16-2CBAC1902F9E}"/>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D32A3A6-CE6E-4ABD-8522-2C8DC88C070E}"/>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014C09-5B84-4798-8BDE-C80D76E67B8E}"/>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A29EB9E-ED9D-4C69-8A26-9A7A0A83056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A2899F9-1795-416F-8F3D-26EEB684DB6A}"/>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3043474-8625-495C-BD06-3627FD286C55}"/>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32CE47-7631-408E-8DDC-79EE378B707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C8832D-8B8D-4036-B913-2D363143274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CCEFEAF-E87B-4FF2-A947-94CABAA0610D}"/>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43A7CD3-94E1-42A9-BAB7-2AFCD9FCBD10}"/>
              </a:ext>
            </a:extLst>
          </p:cNvPr>
          <p:cNvSpPr>
            <a:spLocks noGrp="1"/>
          </p:cNvSpPr>
          <p:nvPr>
            <p:ph type="ctrTitle"/>
          </p:nvPr>
        </p:nvSpPr>
        <p:spPr>
          <a:xfrm>
            <a:off x="691078" y="722903"/>
            <a:ext cx="10495904" cy="2460770"/>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8467609B-8FD3-4FF7-8EBC-6619CA868B33}"/>
              </a:ext>
            </a:extLst>
          </p:cNvPr>
          <p:cNvSpPr>
            <a:spLocks noGrp="1"/>
          </p:cNvSpPr>
          <p:nvPr>
            <p:ph type="subTitle" idx="1"/>
          </p:nvPr>
        </p:nvSpPr>
        <p:spPr>
          <a:xfrm>
            <a:off x="691078" y="3428997"/>
            <a:ext cx="10495904" cy="2306639"/>
          </a:xfr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9" name="Right Triangle 3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ACC7A76F-3401-4F50-AE85-8F2AA247B99F}"/>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5" name="Footer Placeholder 4">
            <a:extLst>
              <a:ext uri="{FF2B5EF4-FFF2-40B4-BE49-F238E27FC236}">
                <a16:creationId xmlns:a16="http://schemas.microsoft.com/office/drawing/2014/main" id="{DEF02E50-D34E-4DD4-8B3B-55D08F25F50A}"/>
              </a:ext>
            </a:extLst>
          </p:cNvPr>
          <p:cNvSpPr>
            <a:spLocks noGrp="1"/>
          </p:cNvSpPr>
          <p:nvPr>
            <p:ph type="ftr" sz="quarter" idx="11"/>
          </p:nvPr>
        </p:nvSpPr>
        <p:spPr>
          <a:xfrm>
            <a:off x="691078" y="236364"/>
            <a:ext cx="4114800" cy="417126"/>
          </a:xfrm>
        </p:spPr>
        <p:txBody>
          <a:bodyPr/>
          <a:lstStyle/>
          <a:p>
            <a:endParaRPr lang="en-US"/>
          </a:p>
        </p:txBody>
      </p:sp>
      <p:sp>
        <p:nvSpPr>
          <p:cNvPr id="6" name="Slide Number Placeholder 5">
            <a:extLst>
              <a:ext uri="{FF2B5EF4-FFF2-40B4-BE49-F238E27FC236}">
                <a16:creationId xmlns:a16="http://schemas.microsoft.com/office/drawing/2014/main" id="{37B53B71-D2FA-4DDC-9C9C-E26F7B591A8E}"/>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8420096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8D6B-70A2-430A-9F5D-DA093D8C16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A2845-6CA6-4745-A951-25B8D5319D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049424-7A20-4BA1-9F60-671A5DBB3B13}"/>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5" name="Footer Placeholder 4">
            <a:extLst>
              <a:ext uri="{FF2B5EF4-FFF2-40B4-BE49-F238E27FC236}">
                <a16:creationId xmlns:a16="http://schemas.microsoft.com/office/drawing/2014/main" id="{4F1BD2B2-E17F-402E-8EA3-5C7C1118A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23070-8658-4AC0-B2A3-4BE605A840F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7350898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69DB7AC-F7D7-430A-A2A7-CD3EBBF1D35D}"/>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66AAF10E-F092-4160-BF4A-FF568555B790}"/>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6341C04-9B94-4385-A661-7B8C17000497}"/>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4C1D709-6A0F-409C-B2D0-C248E562265E}"/>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999BE53-BA11-4B67-BFBB-6281DB50C75D}"/>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662D93-31C1-4DFB-A938-E631F89AA9F0}"/>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7ECC8DA-0BEC-4508-89D4-12FA35B481F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7DC8E6C-1B78-4B89-82DD-BBA778CD1482}"/>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8E5F54A-0315-4B15-B865-1F0460526260}"/>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D7F352-DE39-4835-8D3F-69CDEC490F1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9D6F20A-F777-4F41-B23B-735A64FA5DA3}"/>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1BBADBA-0F74-418B-BC50-AD44596C3EF8}"/>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918BE26-88E5-457C-8095-745F34D1536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B269E0-E058-4340-B93D-7D40FFF521F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DD9AEE-5501-4385-B339-4616F567B53D}"/>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4D29C61-8926-4C98-882B-AB90108C8386}"/>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AC585F9-B633-4F7E-AADE-75079DC17158}"/>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5DC6366-5525-4FBC-9886-D4409F6B2993}"/>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CC03CF9-098C-4140-806A-023D3DC3F2E3}"/>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C41BC4-89DF-4EC4-A141-9EF16D8EEB5B}"/>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32AD067-E64C-499E-9C0A-A7252587441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653DD54-FA2B-4B91-A94E-3C46AE21B38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86AC204-156B-442E-B028-01036BD1F26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03512DE-F013-431A-9F6E-ADDA88FB2DD5}"/>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E95FEE1-61A9-4065-B9F8-5589180AC62B}"/>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28AA59-C1FA-46C0-BFDD-1C1D3404C81C}"/>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5C99EE-B791-470A-8639-0357A751EB43}"/>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54F4204-F48B-4AF5-B11E-0CE7D972AC3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76643FE-3966-4B82-9623-C61A56EDD20C}"/>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DD769C5-B1B1-45BD-A40A-67E6568C843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A511707-50C7-48B2-81F7-5C82BF57795C}"/>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38D44F3-CCFE-48A0-8414-FFF5E43D9184}"/>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D126FE0-8204-40BB-AD46-4A0C7A47514C}"/>
              </a:ext>
            </a:extLst>
          </p:cNvPr>
          <p:cNvSpPr>
            <a:spLocks noGrp="1"/>
          </p:cNvSpPr>
          <p:nvPr>
            <p:ph type="title"/>
          </p:nvPr>
        </p:nvSpPr>
        <p:spPr>
          <a:xfrm>
            <a:off x="691078" y="718115"/>
            <a:ext cx="10312571" cy="2781501"/>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CB25E350-4200-419C-A167-527DD6B77792}"/>
              </a:ext>
            </a:extLst>
          </p:cNvPr>
          <p:cNvSpPr>
            <a:spLocks noGrp="1"/>
          </p:cNvSpPr>
          <p:nvPr>
            <p:ph type="body" idx="1"/>
          </p:nvPr>
        </p:nvSpPr>
        <p:spPr>
          <a:xfrm>
            <a:off x="691078" y="3753350"/>
            <a:ext cx="10312571" cy="1991572"/>
          </a:xfrm>
        </p:spPr>
        <p:txBody>
          <a:bodyPr/>
          <a:lstStyle>
            <a:lvl1pPr marL="0" indent="0">
              <a:buNone/>
              <a:defRPr lang="en-US" sz="2400" kern="120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9" name="Right Triangle 38">
            <a:extLst>
              <a:ext uri="{FF2B5EF4-FFF2-40B4-BE49-F238E27FC236}">
                <a16:creationId xmlns:a16="http://schemas.microsoft.com/office/drawing/2014/main" id="{6741F519-22CF-4C01-B140-5480DBAB30F8}"/>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D05D1550-9064-4767-B70A-3501AF956C94}"/>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5" name="Footer Placeholder 4">
            <a:extLst>
              <a:ext uri="{FF2B5EF4-FFF2-40B4-BE49-F238E27FC236}">
                <a16:creationId xmlns:a16="http://schemas.microsoft.com/office/drawing/2014/main" id="{581E1C33-2E8E-4041-9683-12048CB8AB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36992-B921-4F3F-9C4A-0D67E618D114}"/>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3954395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CFDF5-4B31-4F1B-83BA-82A9510379F2}"/>
              </a:ext>
            </a:extLst>
          </p:cNvPr>
          <p:cNvSpPr>
            <a:spLocks noGrp="1"/>
          </p:cNvSpPr>
          <p:nvPr>
            <p:ph type="title"/>
          </p:nvPr>
        </p:nvSpPr>
        <p:spPr>
          <a:xfrm>
            <a:off x="691078" y="722903"/>
            <a:ext cx="10312571" cy="135484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14EC9A6-F718-4497-8A75-637EE17458E0}"/>
              </a:ext>
            </a:extLst>
          </p:cNvPr>
          <p:cNvSpPr>
            <a:spLocks noGrp="1"/>
          </p:cNvSpPr>
          <p:nvPr>
            <p:ph sz="half" idx="1"/>
          </p:nvPr>
        </p:nvSpPr>
        <p:spPr>
          <a:xfrm>
            <a:off x="691078" y="2345843"/>
            <a:ext cx="500958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503E57-9695-4508-9778-B3DB1FB5FAB6}"/>
              </a:ext>
            </a:extLst>
          </p:cNvPr>
          <p:cNvSpPr>
            <a:spLocks noGrp="1"/>
          </p:cNvSpPr>
          <p:nvPr>
            <p:ph sz="half" idx="2"/>
          </p:nvPr>
        </p:nvSpPr>
        <p:spPr>
          <a:xfrm>
            <a:off x="5935075" y="2345843"/>
            <a:ext cx="506857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474CEE6-B9DC-4CCC-8F4C-0B4DADFB0195}"/>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6" name="Footer Placeholder 5">
            <a:extLst>
              <a:ext uri="{FF2B5EF4-FFF2-40B4-BE49-F238E27FC236}">
                <a16:creationId xmlns:a16="http://schemas.microsoft.com/office/drawing/2014/main" id="{2AC85191-5804-47C9-95EB-D49D71573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6B0A03-44F6-4299-B45D-E07A023906F0}"/>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916206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920E6-CC97-4BD8-92FE-8F36024D0E38}"/>
              </a:ext>
            </a:extLst>
          </p:cNvPr>
          <p:cNvSpPr>
            <a:spLocks noGrp="1"/>
          </p:cNvSpPr>
          <p:nvPr>
            <p:ph type="title"/>
          </p:nvPr>
        </p:nvSpPr>
        <p:spPr>
          <a:xfrm>
            <a:off x="691078" y="722900"/>
            <a:ext cx="10320062" cy="1407505"/>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3872FB-EDD5-42FB-8A9A-279EAD4FB0D9}"/>
              </a:ext>
            </a:extLst>
          </p:cNvPr>
          <p:cNvSpPr>
            <a:spLocks noGrp="1"/>
          </p:cNvSpPr>
          <p:nvPr>
            <p:ph type="body" idx="1"/>
          </p:nvPr>
        </p:nvSpPr>
        <p:spPr>
          <a:xfrm>
            <a:off x="691078" y="2331481"/>
            <a:ext cx="4963444"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F28C1-95C8-476A-8D93-D580DD39D8F7}"/>
              </a:ext>
            </a:extLst>
          </p:cNvPr>
          <p:cNvSpPr>
            <a:spLocks noGrp="1"/>
          </p:cNvSpPr>
          <p:nvPr>
            <p:ph sz="half" idx="2"/>
          </p:nvPr>
        </p:nvSpPr>
        <p:spPr>
          <a:xfrm>
            <a:off x="691078" y="2954564"/>
            <a:ext cx="4963444"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4315485-EE1A-41B0-873A-BA9D06E88BFD}"/>
              </a:ext>
            </a:extLst>
          </p:cNvPr>
          <p:cNvSpPr>
            <a:spLocks noGrp="1"/>
          </p:cNvSpPr>
          <p:nvPr>
            <p:ph type="body" sz="quarter" idx="3"/>
          </p:nvPr>
        </p:nvSpPr>
        <p:spPr>
          <a:xfrm>
            <a:off x="6103351" y="2331481"/>
            <a:ext cx="4900298"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81A6FB-1583-4A1B-A4A7-C65062C57B73}"/>
              </a:ext>
            </a:extLst>
          </p:cNvPr>
          <p:cNvSpPr>
            <a:spLocks noGrp="1"/>
          </p:cNvSpPr>
          <p:nvPr>
            <p:ph sz="quarter" idx="4"/>
          </p:nvPr>
        </p:nvSpPr>
        <p:spPr>
          <a:xfrm>
            <a:off x="6103351" y="2954564"/>
            <a:ext cx="4900298"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3A29EA7-E61E-4617-9DA9-40B9299B3287}"/>
              </a:ext>
            </a:extLst>
          </p:cNvPr>
          <p:cNvSpPr>
            <a:spLocks noGrp="1"/>
          </p:cNvSpPr>
          <p:nvPr>
            <p:ph type="dt" sz="half" idx="10"/>
          </p:nvPr>
        </p:nvSpPr>
        <p:spPr>
          <a:xfrm>
            <a:off x="683587" y="6215870"/>
            <a:ext cx="3843779" cy="417126"/>
          </a:xfrm>
        </p:spPr>
        <p:txBody>
          <a:bodyPr/>
          <a:lstStyle/>
          <a:p>
            <a:fld id="{8F72BA41-EC5B-4197-BCC8-0FD2E523CD7A}" type="datetimeFigureOut">
              <a:rPr lang="en-US" smtClean="0"/>
              <a:t>10/10/2023</a:t>
            </a:fld>
            <a:endParaRPr lang="en-US"/>
          </a:p>
        </p:txBody>
      </p:sp>
      <p:sp>
        <p:nvSpPr>
          <p:cNvPr id="8" name="Footer Placeholder 7">
            <a:extLst>
              <a:ext uri="{FF2B5EF4-FFF2-40B4-BE49-F238E27FC236}">
                <a16:creationId xmlns:a16="http://schemas.microsoft.com/office/drawing/2014/main" id="{D56249CC-EB72-46A6-87D9-5FBDA8E450EC}"/>
              </a:ext>
            </a:extLst>
          </p:cNvPr>
          <p:cNvSpPr>
            <a:spLocks noGrp="1"/>
          </p:cNvSpPr>
          <p:nvPr>
            <p:ph type="ftr" sz="quarter" idx="11"/>
          </p:nvPr>
        </p:nvSpPr>
        <p:spPr>
          <a:xfrm>
            <a:off x="691078" y="236364"/>
            <a:ext cx="4114800" cy="417126"/>
          </a:xfrm>
        </p:spPr>
        <p:txBody>
          <a:bodyPr/>
          <a:lstStyle/>
          <a:p>
            <a:endParaRPr lang="en-US"/>
          </a:p>
        </p:txBody>
      </p:sp>
      <p:sp>
        <p:nvSpPr>
          <p:cNvPr id="9" name="Slide Number Placeholder 8">
            <a:extLst>
              <a:ext uri="{FF2B5EF4-FFF2-40B4-BE49-F238E27FC236}">
                <a16:creationId xmlns:a16="http://schemas.microsoft.com/office/drawing/2014/main" id="{EAA04EE7-47BE-4ECE-A170-793C4E56951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9964491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E4946-24AD-40DD-95A7-49BA49C227DF}"/>
              </a:ext>
            </a:extLst>
          </p:cNvPr>
          <p:cNvSpPr>
            <a:spLocks noGrp="1"/>
          </p:cNvSpPr>
          <p:nvPr>
            <p:ph type="title"/>
          </p:nvPr>
        </p:nvSpPr>
        <p:spPr>
          <a:xfrm>
            <a:off x="691078" y="722903"/>
            <a:ext cx="10501177" cy="1401231"/>
          </a:xfrm>
        </p:spPr>
        <p:txBody>
          <a:bodyPr/>
          <a:lstStyle>
            <a:lvl1pPr>
              <a:defRPr/>
            </a:lvl1pPr>
          </a:lstStyle>
          <a:p>
            <a:r>
              <a:rPr lang="en-US"/>
              <a:t>Click to edit Master title style</a:t>
            </a:r>
          </a:p>
        </p:txBody>
      </p:sp>
      <p:sp>
        <p:nvSpPr>
          <p:cNvPr id="3" name="Date Placeholder 2">
            <a:extLst>
              <a:ext uri="{FF2B5EF4-FFF2-40B4-BE49-F238E27FC236}">
                <a16:creationId xmlns:a16="http://schemas.microsoft.com/office/drawing/2014/main" id="{7D8CF342-49F6-482D-943E-7E50B1694AE3}"/>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4" name="Footer Placeholder 3">
            <a:extLst>
              <a:ext uri="{FF2B5EF4-FFF2-40B4-BE49-F238E27FC236}">
                <a16:creationId xmlns:a16="http://schemas.microsoft.com/office/drawing/2014/main" id="{064033E5-3797-4FF8-866F-9FD9325A9FAB}"/>
              </a:ext>
            </a:extLst>
          </p:cNvPr>
          <p:cNvSpPr>
            <a:spLocks noGrp="1"/>
          </p:cNvSpPr>
          <p:nvPr>
            <p:ph type="ftr" sz="quarter" idx="11"/>
          </p:nvPr>
        </p:nvSpPr>
        <p:spPr>
          <a:xfrm>
            <a:off x="691078" y="236364"/>
            <a:ext cx="4114800" cy="417126"/>
          </a:xfrm>
        </p:spPr>
        <p:txBody>
          <a:bodyPr/>
          <a:lstStyle/>
          <a:p>
            <a:endParaRPr lang="en-US"/>
          </a:p>
        </p:txBody>
      </p:sp>
      <p:sp>
        <p:nvSpPr>
          <p:cNvPr id="5" name="Slide Number Placeholder 4">
            <a:extLst>
              <a:ext uri="{FF2B5EF4-FFF2-40B4-BE49-F238E27FC236}">
                <a16:creationId xmlns:a16="http://schemas.microsoft.com/office/drawing/2014/main" id="{66DC1E67-424D-4638-98F8-38E71A41001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4987375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6" name="Straight Connector 5">
              <a:extLst>
                <a:ext uri="{FF2B5EF4-FFF2-40B4-BE49-F238E27FC236}">
                  <a16:creationId xmlns:a16="http://schemas.microsoft.com/office/drawing/2014/main" id="{E0418BE5-560E-4E49-B12D-B555511FED72}"/>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49D1162-73B9-420F-BCBE-95039D00CD24}"/>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2BA76FE-316A-48E2-A03B-4E05691C4348}"/>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E678FBC-A6AD-4422-BA24-A4172F8862CA}"/>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D3C5C3E-2D08-43F0-AFAC-E15360CA7D3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0BEAC62-AF92-4A65-9790-6F6E0C6C5A1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77D7C5-E76E-4E82-BFC4-9A75D2C8089D}"/>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6E0152-96B9-4067-80D3-D9BDE6D7EC9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918AFCC-B9DA-4092-8FBA-2CFEDB0388E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1EC7D33-C87E-4812-A722-53C5D99272B5}"/>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5F239E3-501A-4C3C-9BE4-6BFA0D3126B7}"/>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62BF3B-95BB-4188-AAE5-015A0EF3D18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4E5F0F-0124-40D0-A0BF-AE307A0E15F4}"/>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BADC3B1-26C7-4CF1-B29D-4D0DEA3E2633}"/>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0A7DF6E-1132-4A80-9B18-593B1ACD778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19589-10D8-4A8F-A0B1-F7CE380E3001}"/>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E6BB32-C4F8-4914-88D3-7DC5E79D023E}"/>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8F046EE-9DBA-4924-A19C-ED8741F5F810}"/>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ABBC44-ABA8-4913-824E-64D344724644}"/>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4272B22-1C39-47A0-8551-73666AFBE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CDFF66-464C-4ABF-BB01-00500A3B7517}"/>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79FC88-BD3B-4C04-9B90-0FC93C17921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1FCAED8-8687-4141-A7C3-0D88ACEDFEC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65038E6-7B32-460F-B804-D6C105FF44C9}"/>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C5DAE85-AD17-454B-AB64-CEFF52FDAB9D}"/>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C603643-2066-4967-AE4B-9DA143843B2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37E9533-9B07-43E3-B939-7BADC01FEE86}"/>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DCCAAEE-AB2E-4534-893A-3DB109499FB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BD39A2-970F-4714-AAA6-67EE99A0EAA9}"/>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F4A1387-348B-4E46-9B65-FDF76ED0EF20}"/>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F5DAF27-A54D-442A-93E4-BA7F04EAE379}"/>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2EA265F-80A1-448D-A6EB-CE8D6F6EC723}"/>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3" name="Footer Placeholder 2">
            <a:extLst>
              <a:ext uri="{FF2B5EF4-FFF2-40B4-BE49-F238E27FC236}">
                <a16:creationId xmlns:a16="http://schemas.microsoft.com/office/drawing/2014/main" id="{4815D00D-89E6-4E7A-9A4D-A8CCEB3BED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2B5AEA-8C38-4776-878C-AB01474D917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7149883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40" name="Right Triangle 39">
            <a:extLst>
              <a:ext uri="{FF2B5EF4-FFF2-40B4-BE49-F238E27FC236}">
                <a16:creationId xmlns:a16="http://schemas.microsoft.com/office/drawing/2014/main" id="{C4853C57-22BC-4465-8B37-DC06FE5A0003}"/>
              </a:ext>
              <a:ext uri="{C183D7F6-B498-43B3-948B-1728B52AA6E4}">
                <adec:decorative xmlns:adec="http://schemas.microsoft.com/office/drawing/2017/decorative" val="1"/>
              </a:ext>
            </a:extLst>
          </p:cNvPr>
          <p:cNvSpPr/>
          <p:nvPr/>
        </p:nvSpPr>
        <p:spPr>
          <a:xfrm rot="13500000">
            <a:off x="-281092" y="31448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7E67C0A6-48E9-4845-9EBF-EF2A3DFD274F}"/>
              </a:ext>
            </a:extLst>
          </p:cNvPr>
          <p:cNvSpPr>
            <a:spLocks noGrp="1"/>
          </p:cNvSpPr>
          <p:nvPr>
            <p:ph type="title"/>
          </p:nvPr>
        </p:nvSpPr>
        <p:spPr>
          <a:xfrm>
            <a:off x="683587" y="713677"/>
            <a:ext cx="4499914" cy="2996581"/>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02A8B542-2084-485C-ABFC-94340B4C7E77}"/>
              </a:ext>
            </a:extLst>
          </p:cNvPr>
          <p:cNvSpPr>
            <a:spLocks noGrp="1"/>
          </p:cNvSpPr>
          <p:nvPr>
            <p:ph idx="1"/>
          </p:nvPr>
        </p:nvSpPr>
        <p:spPr>
          <a:xfrm>
            <a:off x="5698672" y="708102"/>
            <a:ext cx="5656716" cy="54306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647791F-9546-470D-A174-D75285263C2C}"/>
              </a:ext>
            </a:extLst>
          </p:cNvPr>
          <p:cNvSpPr>
            <a:spLocks noGrp="1"/>
          </p:cNvSpPr>
          <p:nvPr>
            <p:ph type="body" sz="half" idx="2"/>
          </p:nvPr>
        </p:nvSpPr>
        <p:spPr>
          <a:xfrm>
            <a:off x="683587" y="3976544"/>
            <a:ext cx="4499914" cy="2162201"/>
          </a:xfrm>
        </p:spPr>
        <p:txBody>
          <a:bodyPr>
            <a:normAutofit/>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None/>
            </a:pPr>
            <a:r>
              <a:rPr lang="en-US"/>
              <a:t>Click to edit Master text styles</a:t>
            </a:r>
          </a:p>
        </p:txBody>
      </p:sp>
      <p:grpSp>
        <p:nvGrpSpPr>
          <p:cNvPr id="8" name="Group 7">
            <a:extLst>
              <a:ext uri="{FF2B5EF4-FFF2-40B4-BE49-F238E27FC236}">
                <a16:creationId xmlns:a16="http://schemas.microsoft.com/office/drawing/2014/main" id="{0550D594-9D00-4E12-9A7B-8B78EC19948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C5DEA230-2680-47DD-BD49-FDBF4C1105A5}"/>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0BA61D-887F-46F1-B20D-EA4C38D467C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350DFBA-D16D-4AE0-8339-58C4089B94AD}"/>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F4AAAA5-CEFC-4C25-91D3-5AE49F720DA5}"/>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4D142AD-3FA3-43E4-8A61-61CF1E41568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C3755A3-93F4-4EC4-9635-7E89E4AF1D3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0BFB588-0AB8-4BD8-9272-1CA867726018}"/>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45A6DF3-CF29-4480-A235-EAE88D65A63C}"/>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6FF036-365A-4C15-8E15-0D5BBEBCEA58}"/>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85E76FF-4E86-4E42-B67E-B11AAE8D3076}"/>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A64CEE-7CED-4EB2-A414-6F2D91E824F9}"/>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12C571B-47A6-49EB-A29F-678368BAED9F}"/>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160B109-845C-4119-BB66-9887B3859A7D}"/>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68B7447-FF64-42D9-B3C6-2BDC6F547ED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FFF9B71-8653-450D-AFBE-2140D586FB5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F0B9E5A-C1DA-445C-A911-721DF98DDCDD}"/>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5C9A3DC-A478-4469-9359-34A435689F3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7DE3299-EED7-4771-A270-F6B02941AD6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34422A-5B59-41DC-8E2A-1A8244580E30}"/>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176117-0990-434B-A9D9-B4B9043C544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7D6425E-C84A-462F-98F8-D0AB4FC3AF88}"/>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13AB68-7321-4AC2-AC60-0F417877D07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E275CCE-D06F-49D0-8A47-372C5040330B}"/>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D4B374E-EEBC-4A9C-B3B4-B269EC719857}"/>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D80A7E6-BBEF-4EF1-B14A-29F26BFCF8E6}"/>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D7BC013-9B50-459D-8B8D-F756514A478B}"/>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48964C0-675D-4807-B795-4B695A8F8420}"/>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911512-51A8-4CE7-A043-425C809EB5F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C15D1E-0EDF-4AD7-90C7-3D8D64E645D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8265A2D-2A6A-4301-B59F-8BAD98D9A57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A4907F-2D1D-49D1-882D-119AA5E1183B}"/>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AF6A2284-37AB-43F5-98B8-8AB49DBFA9F5}"/>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6" name="Footer Placeholder 5">
            <a:extLst>
              <a:ext uri="{FF2B5EF4-FFF2-40B4-BE49-F238E27FC236}">
                <a16:creationId xmlns:a16="http://schemas.microsoft.com/office/drawing/2014/main" id="{9AD8ABAA-E2F7-4C89-99ED-2C340220DD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2EF12-B2CD-4F3C-9F19-A8691540501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85284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marL="228600" indent="-228600">
              <a:buFont typeface="Arial" panose="020B0604020202020204" pitchFamily="34" charset="0"/>
              <a:buChar char="•"/>
              <a:defRPr/>
            </a:lvl1pPr>
            <a:lvl2pPr marL="228600" indent="-228600">
              <a:buFont typeface="Arial" panose="020B0604020202020204" pitchFamily="34" charset="0"/>
              <a:buChar char="•"/>
              <a:defRPr/>
            </a:lvl2pPr>
            <a:lvl3pPr marL="228600" indent="-228600">
              <a:buFont typeface="Arial" panose="020B0604020202020204" pitchFamily="34" charset="0"/>
              <a:buChar char="•"/>
              <a:defRPr/>
            </a:lvl3pPr>
            <a:lvl4pPr marL="228600" indent="-228600">
              <a:buFont typeface="Arial" panose="020B0604020202020204" pitchFamily="34" charset="0"/>
              <a:buChar char="•"/>
              <a:defRPr/>
            </a:lvl4pPr>
            <a:lvl5pPr marL="228600" indent="-2286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1CB9D56B-6EBE-4E5F-99D9-2A3DBDF37D0A}" type="datetime1">
              <a:rPr lang="en-US" smtClean="0"/>
              <a:t>10/10/2023</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6028436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DA6865-0A03-48FA-AD6E-D5BF8FDE927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2277E8EB-0DA2-40E4-AD12-1CCD0D262D0B}"/>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5BFE9F8-907A-4FFC-9FDE-2B51D238C40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BDDC323-8732-4007-BB81-1BE917E3B2FF}"/>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908FC40-8403-438D-95CA-E4EDC66192A9}"/>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411D218-3FEA-4455-9809-91F029FB55AE}"/>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41390F-BE50-4E4E-9DA2-B5F23F1A93D8}"/>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EB3F094-97B5-48E1-A4DE-8BEED255028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D4DBB43-CB34-4881-9445-A7FE131D5327}"/>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71F972-027A-47F0-996C-84BFE4574050}"/>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C41353D-93C8-43F8-BBDE-7AB6B29EC38C}"/>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CF07B24-CBD8-4F09-81EB-504285F8E11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27873BB-1D79-4055-801C-BDA0F9A1513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008D42B-2F35-497E-A26D-9AF008619D4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7F57499-C4D9-4B7D-BADA-38462AA3164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271F2B9-1FFA-4350-9370-B098459A232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8FBAFFC-DC8F-4BB4-B405-E4AAA269AED4}"/>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4FCE64-D7A5-411A-8795-932DD39F9520}"/>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B4ECFC-FD43-44CF-B7FA-2A8C5651400F}"/>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9DFBC12-1E1D-44DE-9966-BAB05B246636}"/>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9BEF096-361C-478B-81EB-37584119BFEE}"/>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C81993-CE86-4910-B9CE-B69375BDCEE3}"/>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75613D7-9FB0-4D33-8784-EC059DE019C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520AFD9-E849-4F42-99B2-928E6098C29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A200B0B-91CD-4D66-ADFC-9585D283103C}"/>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5DB0C45-30CE-4C85-95C6-FFF4977C646A}"/>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C31604-5F93-436D-A9D2-A48846D4E0DE}"/>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F1B965-7DE1-4AE3-B28B-DB6847BC52CC}"/>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FD9FB65-4392-4D6A-8ACC-8151F682BFE8}"/>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B40380C-3493-4AFE-BF13-AE68A8D244B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CB21DF1-4859-4991-9C10-F8FA68F41013}"/>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54AD212-17DC-4506-AAA0-34A46A0B11C3}"/>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5B556E7-762B-4E18-A961-A4F7A9ECF9D8}"/>
              </a:ext>
            </a:extLst>
          </p:cNvPr>
          <p:cNvSpPr>
            <a:spLocks noGrp="1"/>
          </p:cNvSpPr>
          <p:nvPr>
            <p:ph type="title"/>
          </p:nvPr>
        </p:nvSpPr>
        <p:spPr>
          <a:xfrm>
            <a:off x="683587" y="713677"/>
            <a:ext cx="4434823" cy="3020519"/>
          </a:xfrm>
        </p:spPr>
        <p:txBody>
          <a:bodyPr anchor="b">
            <a:norm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FB7118AF-C54D-406D-AABE-AED6576D1281}"/>
              </a:ext>
            </a:extLst>
          </p:cNvPr>
          <p:cNvSpPr>
            <a:spLocks noGrp="1"/>
          </p:cNvSpPr>
          <p:nvPr>
            <p:ph type="pic" idx="1"/>
          </p:nvPr>
        </p:nvSpPr>
        <p:spPr>
          <a:xfrm>
            <a:off x="5698672" y="713677"/>
            <a:ext cx="5304977" cy="543064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0" name="Right Triangle 39">
            <a:extLst>
              <a:ext uri="{FF2B5EF4-FFF2-40B4-BE49-F238E27FC236}">
                <a16:creationId xmlns:a16="http://schemas.microsoft.com/office/drawing/2014/main" id="{205CDEB9-8DED-4711-8140-4C943FC2CDA0}"/>
              </a:ext>
              <a:ext uri="{C183D7F6-B498-43B3-948B-1728B52AA6E4}">
                <adec:decorative xmlns:adec="http://schemas.microsoft.com/office/drawing/2017/decorative" val="1"/>
              </a:ext>
            </a:extLst>
          </p:cNvPr>
          <p:cNvSpPr/>
          <p:nvPr/>
        </p:nvSpPr>
        <p:spPr>
          <a:xfrm rot="13500000">
            <a:off x="-281093" y="314330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 Placeholder 3">
            <a:extLst>
              <a:ext uri="{FF2B5EF4-FFF2-40B4-BE49-F238E27FC236}">
                <a16:creationId xmlns:a16="http://schemas.microsoft.com/office/drawing/2014/main" id="{02E13C3F-6360-4760-9477-C3831A6E26EF}"/>
              </a:ext>
            </a:extLst>
          </p:cNvPr>
          <p:cNvSpPr>
            <a:spLocks noGrp="1"/>
          </p:cNvSpPr>
          <p:nvPr>
            <p:ph type="body" sz="half" idx="2"/>
          </p:nvPr>
        </p:nvSpPr>
        <p:spPr>
          <a:xfrm>
            <a:off x="683587" y="3970330"/>
            <a:ext cx="4434823" cy="2173992"/>
          </a:xfrm>
        </p:spPr>
        <p:txBody>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192D3B-60EE-4FC5-9ED7-4445300844CA}"/>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6" name="Footer Placeholder 5">
            <a:extLst>
              <a:ext uri="{FF2B5EF4-FFF2-40B4-BE49-F238E27FC236}">
                <a16:creationId xmlns:a16="http://schemas.microsoft.com/office/drawing/2014/main" id="{5BCF831E-9B19-4936-8BC9-F62A9B118B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71E1D1-F7A2-40D0-91DA-07468A9651E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3847363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BD70F-ACE4-4595-845E-2296BDF83B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978CD9-E0B5-4B48-8366-91E6D22C9F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FAF4B4-44D3-4E29-B235-A1B868207789}"/>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5" name="Footer Placeholder 4">
            <a:extLst>
              <a:ext uri="{FF2B5EF4-FFF2-40B4-BE49-F238E27FC236}">
                <a16:creationId xmlns:a16="http://schemas.microsoft.com/office/drawing/2014/main" id="{E2D7BA37-9639-480E-84AB-EA277225CA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FC658-154E-48DE-AD31-813E5170C93C}"/>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5725996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5405209-5179-4359-91ED-1B1A46619A99}"/>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0E32344F-3BE0-4CE8-B1BD-9ABD425E1C0D}"/>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99DE306-F4FB-4730-A066-ADF38D739563}"/>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CB32885-303F-477F-A081-27425944F230}"/>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0C0C0B-4CD0-467D-A382-2B2415102C48}"/>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788DF0F-327F-43A5-AB71-3D32053D83CA}"/>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98A0902-2662-4911-A532-AA6310861479}"/>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BDA4F7-23F4-46D1-8B7E-A21DD84083E1}"/>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C9FC2-8808-438E-8FFB-5FE416BFB5C8}"/>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4694E5-71F9-4210-9BE8-FC12CC177BD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37E805-A7E5-4906-B0C5-1373F3DA962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4CD964-FBD6-41AB-8A02-9509A2BAC11F}"/>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CD7FF8-E827-4E0A-BCE2-CCB34EDAC0F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C4AD6BB-F1EE-4FB8-96E8-6890447800EC}"/>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E935057-E0A3-4DAE-B9C8-6E818D7A7205}"/>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08DDF69-1C14-453C-BC3A-37D3FE69DFC7}"/>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6C26D82-15BA-4B2E-A42D-2ECA8012D30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F73B67-E5E9-4000-91DA-034B2127EFD2}"/>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AFAC1B5-F0DD-4FC0-B4C9-77CB29DF442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ACB3DB-54B2-4CEE-A791-C6FC6C758DAE}"/>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324004-1030-47D9-B817-425FF6ECC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A001C4-81AB-4FA6-ADAA-C8618056353B}"/>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D1DAD34-7844-4F16-9874-F51F2A23B9EA}"/>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7DCBC6D-1BDA-4CB1-A3EC-59F240C8FA19}"/>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B3C1A0-58E7-47E4-831B-CF3EE21D1E90}"/>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A09FAA-E123-4FE4-B67A-9EBDE1A3130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317B7C6-C816-4A58-B184-135E4FD19F5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4D22ABB-4CE8-47DC-80BF-39B3E4CF7048}"/>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A17DE37-A292-4031-AF42-CDB00A13EE76}"/>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3EF673-CB75-435F-9BF3-7594EC3ADF8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35F4581-15F6-47EE-87D0-1132A093DBA5}"/>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65CF984-F5BD-45C4-9A12-B02DB4F044E1}"/>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39" name="Right Triangle 38">
            <a:extLst>
              <a:ext uri="{FF2B5EF4-FFF2-40B4-BE49-F238E27FC236}">
                <a16:creationId xmlns:a16="http://schemas.microsoft.com/office/drawing/2014/main" id="{ACE66A86-8455-497B-9CA4-F460A19E5FBB}"/>
              </a:ext>
              <a:ext uri="{C183D7F6-B498-43B3-948B-1728B52AA6E4}">
                <adec:decorative xmlns:adec="http://schemas.microsoft.com/office/drawing/2017/decorative" val="1"/>
              </a:ext>
            </a:extLst>
          </p:cNvPr>
          <p:cNvSpPr/>
          <p:nvPr/>
        </p:nvSpPr>
        <p:spPr>
          <a:xfrm rot="18900000">
            <a:off x="7770390" y="-28737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Vertical Title 1">
            <a:extLst>
              <a:ext uri="{FF2B5EF4-FFF2-40B4-BE49-F238E27FC236}">
                <a16:creationId xmlns:a16="http://schemas.microsoft.com/office/drawing/2014/main" id="{5868C62B-71EF-4824-9EE8-6CAE17984232}"/>
              </a:ext>
            </a:extLst>
          </p:cNvPr>
          <p:cNvSpPr>
            <a:spLocks noGrp="1"/>
          </p:cNvSpPr>
          <p:nvPr>
            <p:ph type="title" orient="vert"/>
          </p:nvPr>
        </p:nvSpPr>
        <p:spPr>
          <a:xfrm>
            <a:off x="7707774" y="715616"/>
            <a:ext cx="3295876" cy="502659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43E4C8-4AA9-49D7-BF71-1AB5F2CFE1FC}"/>
              </a:ext>
            </a:extLst>
          </p:cNvPr>
          <p:cNvSpPr>
            <a:spLocks noGrp="1"/>
          </p:cNvSpPr>
          <p:nvPr>
            <p:ph type="body" orient="vert" idx="1"/>
          </p:nvPr>
        </p:nvSpPr>
        <p:spPr>
          <a:xfrm>
            <a:off x="683588" y="715616"/>
            <a:ext cx="6770448" cy="5026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7898B3-014E-440B-BA4E-106339212804}"/>
              </a:ext>
            </a:extLst>
          </p:cNvPr>
          <p:cNvSpPr>
            <a:spLocks noGrp="1"/>
          </p:cNvSpPr>
          <p:nvPr>
            <p:ph type="dt" sz="half" idx="10"/>
          </p:nvPr>
        </p:nvSpPr>
        <p:spPr/>
        <p:txBody>
          <a:bodyPr/>
          <a:lstStyle/>
          <a:p>
            <a:fld id="{8F72BA41-EC5B-4197-BCC8-0FD2E523CD7A}" type="datetimeFigureOut">
              <a:rPr lang="en-US" smtClean="0"/>
              <a:t>10/10/2023</a:t>
            </a:fld>
            <a:endParaRPr lang="en-US"/>
          </a:p>
        </p:txBody>
      </p:sp>
      <p:sp>
        <p:nvSpPr>
          <p:cNvPr id="5" name="Footer Placeholder 4">
            <a:extLst>
              <a:ext uri="{FF2B5EF4-FFF2-40B4-BE49-F238E27FC236}">
                <a16:creationId xmlns:a16="http://schemas.microsoft.com/office/drawing/2014/main" id="{81C22643-CE63-4C3E-B437-5A1A5EF911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D1CE5E-160A-4B37-94E2-3D9DC75BFFAF}"/>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64039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8296246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64021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813078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045738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3408099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592811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919387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457200" y="1709738"/>
            <a:ext cx="10890250" cy="2852737"/>
          </a:xfrm>
        </p:spPr>
        <p:txBody>
          <a:bodyPr anchor="b"/>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457200" y="4589463"/>
            <a:ext cx="10890250" cy="1500187"/>
          </a:xfrm>
        </p:spPr>
        <p:txBody>
          <a:bodyPr/>
          <a:lstStyle>
            <a:lvl1pPr marL="0" indent="0">
              <a:buNone/>
              <a:defRPr sz="2400">
                <a:solidFill>
                  <a:srgbClr val="FFFFF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8C33F3CA-C7E3-432D-9282-18F13836509A}" type="datetime1">
              <a:rPr lang="en-US" smtClean="0"/>
              <a:t>10/10/2023</a:t>
            </a:fld>
            <a:endParaRPr lang="en-US"/>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4984423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478152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88431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32245915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10/10/2023</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5471560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0079609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87635663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92914036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32243090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52657913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231519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457200" y="1825625"/>
            <a:ext cx="5562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75BE9C62-1337-40B8-BA50-E9F4861DB4BC}" type="datetime1">
              <a:rPr lang="en-US" smtClean="0"/>
              <a:t>10/10/2023</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68574863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4641551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3632221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4641526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79334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10/10/2023</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35006769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485900" y="1122362"/>
            <a:ext cx="8609322" cy="3744209"/>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485900" y="5230134"/>
            <a:ext cx="46101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29697949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74113042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06029949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0086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0086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7780542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109789"/>
            <a:ext cx="4507931"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3063530"/>
            <a:ext cx="4507930" cy="31261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109789"/>
            <a:ext cx="4507932"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3063530"/>
            <a:ext cx="4507932" cy="31261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852417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0863"/>
            <a:ext cx="5157787"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3101975"/>
            <a:ext cx="5157787"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0863"/>
            <a:ext cx="5183188"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3101975"/>
            <a:ext cx="5183188"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47C195EB-2DA3-4B24-8725-19BC22A7BE50}" type="datetime1">
              <a:rPr lang="en-US" smtClean="0"/>
              <a:t>10/10/2023</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97616695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50424336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01785165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52416662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20712920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12066846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97973"/>
            <a:ext cx="2674301" cy="527898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838200" y="854169"/>
            <a:ext cx="7734300" cy="53227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10/10/2023</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843435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F4E237E6-0076-4915-A5A8-B7C11FA4F374}" type="datetime1">
              <a:rPr lang="en-US" smtClean="0"/>
              <a:t>10/10/2023</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2020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3505F58F-C0B5-422A-8E5A-6B99E5D80F0A}" type="datetime1">
              <a:rPr lang="en-US" smtClean="0"/>
              <a:t>10/10/2023</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4269523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981200"/>
          </a:xfrm>
        </p:spPr>
        <p:txBody>
          <a:bodyPr anchor="b"/>
          <a:lstStyle>
            <a:lvl1pPr>
              <a:defRPr sz="4400"/>
            </a:lvl1pPr>
          </a:lstStyle>
          <a:p>
            <a:r>
              <a:rPr lang="en-US"/>
              <a:t>Click to edit Master title style</a:t>
            </a:r>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7565E655-9687-48DF-A33F-F8824CCCB5D1}" type="datetime1">
              <a:rPr lang="en-US" smtClean="0"/>
              <a:t>10/10/2023</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585946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2209799"/>
          </a:xfrm>
        </p:spPr>
        <p:txBody>
          <a:bodyPr anchor="b"/>
          <a:lstStyle>
            <a:lvl1pPr>
              <a:defRPr sz="4400"/>
            </a:lvl1pPr>
          </a:lstStyle>
          <a:p>
            <a:r>
              <a:rPr lang="en-US"/>
              <a:t>Click to edit Master title style</a:t>
            </a:r>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B97FD56A-AAB8-4544-A495-D0645413C9E3}" type="datetime1">
              <a:rPr lang="en-US" smtClean="0"/>
              <a:t>10/10/2023</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4170717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5" name="Rectangle 114">
            <a:extLst>
              <a:ext uri="{FF2B5EF4-FFF2-40B4-BE49-F238E27FC236}">
                <a16:creationId xmlns:a16="http://schemas.microsoft.com/office/drawing/2014/main" id="{A4798C7F-C8CA-4799-BF37-3AB4642CDB66}"/>
              </a:ext>
            </a:extLst>
          </p:cNvPr>
          <p:cNvSpPr/>
          <p:nvPr/>
        </p:nvSpPr>
        <p:spPr>
          <a:xfrm>
            <a:off x="0" y="0"/>
            <a:ext cx="12188952"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80" name="Group 79">
            <a:extLst>
              <a:ext uri="{FF2B5EF4-FFF2-40B4-BE49-F238E27FC236}">
                <a16:creationId xmlns:a16="http://schemas.microsoft.com/office/drawing/2014/main" id="{87F0794B-55D3-4D2D-BDE7-4688ED321E42}"/>
              </a:ext>
            </a:extLst>
          </p:cNvPr>
          <p:cNvGrpSpPr/>
          <p:nvPr/>
        </p:nvGrpSpPr>
        <p:grpSpPr>
          <a:xfrm>
            <a:off x="-11413" y="0"/>
            <a:ext cx="12214827" cy="6858000"/>
            <a:chOff x="-6214" y="-1"/>
            <a:chExt cx="12214827" cy="6858000"/>
          </a:xfrm>
        </p:grpSpPr>
        <p:cxnSp>
          <p:nvCxnSpPr>
            <p:cNvPr id="81" name="Straight Connector 80">
              <a:extLst>
                <a:ext uri="{FF2B5EF4-FFF2-40B4-BE49-F238E27FC236}">
                  <a16:creationId xmlns:a16="http://schemas.microsoft.com/office/drawing/2014/main" id="{BE4C795B-1813-4CC6-B03F-8DD130BEAABD}"/>
                </a:ext>
              </a:extLst>
            </p:cNvPr>
            <p:cNvCxnSpPr>
              <a:cxnSpLocks/>
            </p:cNvCxnSpPr>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0F4C04D-5CD8-446B-BE3D-257172E6E4CB}"/>
                </a:ext>
              </a:extLst>
            </p:cNvPr>
            <p:cNvCxnSpPr>
              <a:cxnSpLocks/>
            </p:cNvCxnSpPr>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DDC802E-606F-4F39-84B6-90DF0FE54461}"/>
                </a:ext>
              </a:extLst>
            </p:cNvPr>
            <p:cNvCxnSpPr>
              <a:cxnSpLocks/>
            </p:cNvCxnSpPr>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C5B0C75-0136-4A39-9AB6-0F02C4527810}"/>
                </a:ext>
              </a:extLst>
            </p:cNvPr>
            <p:cNvCxnSpPr>
              <a:cxnSpLocks/>
            </p:cNvCxnSpPr>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5ED2B52-3D40-46DE-8B54-99A4071578D8}"/>
                </a:ext>
              </a:extLst>
            </p:cNvPr>
            <p:cNvCxnSpPr>
              <a:cxnSpLocks/>
            </p:cNvCxnSpPr>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8BCEC75-1B6B-45B2-8041-8D933FCF60F5}"/>
                </a:ext>
              </a:extLst>
            </p:cNvPr>
            <p:cNvCxnSpPr>
              <a:cxnSpLocks/>
            </p:cNvCxnSpPr>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A2FC789-056A-43CC-807E-4262CDC3E0F5}"/>
                </a:ext>
              </a:extLst>
            </p:cNvPr>
            <p:cNvCxnSpPr>
              <a:cxnSpLocks/>
            </p:cNvCxnSpPr>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8C32FD3-76B0-40E7-89F2-E9C523210AF4}"/>
                </a:ext>
              </a:extLst>
            </p:cNvPr>
            <p:cNvCxnSpPr>
              <a:cxnSpLocks/>
            </p:cNvCxnSpPr>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82E9447-8362-426C-840A-B6F2231F7BCC}"/>
                </a:ext>
              </a:extLst>
            </p:cNvPr>
            <p:cNvCxnSpPr>
              <a:cxnSpLocks/>
            </p:cNvCxnSpPr>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141DC8-83CE-4C21-A5BA-E2FFF3D866EF}"/>
                </a:ext>
              </a:extLst>
            </p:cNvPr>
            <p:cNvCxnSpPr>
              <a:cxnSpLocks/>
            </p:cNvCxnSpPr>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512A697C-ECBC-40A9-AC69-BF96A34B91AF}"/>
                </a:ext>
              </a:extLst>
            </p:cNvPr>
            <p:cNvCxnSpPr>
              <a:cxnSpLocks/>
            </p:cNvCxnSpPr>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D2E988AF-5EFB-43D3-B93F-6E4F41A2C90B}"/>
                </a:ext>
              </a:extLst>
            </p:cNvPr>
            <p:cNvCxnSpPr>
              <a:cxnSpLocks/>
            </p:cNvCxnSpPr>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B312C1B-AAE2-4A6D-ACC7-ABAA75D42854}"/>
                </a:ext>
              </a:extLst>
            </p:cNvPr>
            <p:cNvCxnSpPr>
              <a:cxnSpLocks/>
            </p:cNvCxnSpPr>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57B96146-61DA-44D6-A9DF-6DB41FCF2D80}"/>
                </a:ext>
              </a:extLst>
            </p:cNvPr>
            <p:cNvCxnSpPr>
              <a:cxnSpLocks/>
            </p:cNvCxnSpPr>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6B33F93D-4439-46EE-97C4-9CECAAFDCF60}"/>
                </a:ext>
              </a:extLst>
            </p:cNvPr>
            <p:cNvCxnSpPr>
              <a:cxnSpLocks/>
            </p:cNvCxnSpPr>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5914B275-A3D7-4BA4-B8CB-E7657100F3AD}"/>
                </a:ext>
              </a:extLst>
            </p:cNvPr>
            <p:cNvCxnSpPr>
              <a:cxnSpLocks/>
            </p:cNvCxnSpPr>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D26EF3B-FBE7-4D57-8E01-553F50734A68}"/>
                </a:ext>
              </a:extLst>
            </p:cNvPr>
            <p:cNvCxnSpPr>
              <a:cxnSpLocks/>
            </p:cNvCxnSpPr>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CC1E671-BA54-4B31-9A2E-8F50BC57A260}"/>
                </a:ext>
              </a:extLst>
            </p:cNvPr>
            <p:cNvCxnSpPr>
              <a:cxnSpLocks/>
            </p:cNvCxnSpPr>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836A704-3624-4ABF-9A67-0F52C2F3EFBF}"/>
                </a:ext>
              </a:extLst>
            </p:cNvPr>
            <p:cNvCxnSpPr>
              <a:cxnSpLocks/>
            </p:cNvCxnSpPr>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FDC385D-BA34-481F-A991-A776E0B19301}"/>
                </a:ext>
              </a:extLst>
            </p:cNvPr>
            <p:cNvCxnSpPr>
              <a:cxnSpLocks/>
            </p:cNvCxnSpPr>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F1EF033A-D8FB-416B-AE51-4E098A27D68C}"/>
                </a:ext>
              </a:extLst>
            </p:cNvPr>
            <p:cNvCxnSpPr>
              <a:cxnSpLocks/>
            </p:cNvCxnSpPr>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17C17B48-F458-4E9B-9331-56FCDC5B6AB2}"/>
                </a:ext>
              </a:extLst>
            </p:cNvPr>
            <p:cNvCxnSpPr>
              <a:cxnSpLocks/>
            </p:cNvCxnSpPr>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7E44A4B-D453-46F0-A83D-AF0B33D5C59F}"/>
                </a:ext>
              </a:extLst>
            </p:cNvPr>
            <p:cNvCxnSpPr>
              <a:cxnSpLocks/>
            </p:cNvCxnSpPr>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346BEA9F-314B-440D-AE8D-21E1252EC5A0}"/>
                </a:ext>
              </a:extLst>
            </p:cNvPr>
            <p:cNvCxnSpPr>
              <a:cxnSpLocks/>
            </p:cNvCxnSpPr>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F15EAFD0-4869-4612-ACDE-ABC703104E88}"/>
                </a:ext>
              </a:extLst>
            </p:cNvPr>
            <p:cNvCxnSpPr>
              <a:cxnSpLocks/>
            </p:cNvCxnSpPr>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0F26706-7F23-4FF0-9CAF-F3C4F47C119D}"/>
                </a:ext>
              </a:extLst>
            </p:cNvPr>
            <p:cNvCxnSpPr>
              <a:cxnSpLocks/>
            </p:cNvCxnSpPr>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C0195A72-345A-4E88-8D71-14DB3D1B607D}"/>
                </a:ext>
              </a:extLst>
            </p:cNvPr>
            <p:cNvCxnSpPr>
              <a:cxnSpLocks/>
            </p:cNvCxnSpPr>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0DBF51A6-A3BC-49FE-BB01-E8992811774E}"/>
                </a:ext>
              </a:extLst>
            </p:cNvPr>
            <p:cNvCxnSpPr>
              <a:cxnSpLocks/>
            </p:cNvCxnSpPr>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A78DF911-744C-419B-83DC-39F270BBF41F}"/>
                </a:ext>
              </a:extLst>
            </p:cNvPr>
            <p:cNvCxnSpPr>
              <a:cxnSpLocks/>
            </p:cNvCxnSpPr>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49" name="Freeform: Shape 148">
            <a:extLst>
              <a:ext uri="{FF2B5EF4-FFF2-40B4-BE49-F238E27FC236}">
                <a16:creationId xmlns:a16="http://schemas.microsoft.com/office/drawing/2014/main" id="{216BB147-20D5-4D93-BDA5-1BC614D6A4B2}"/>
              </a:ext>
            </a:extLst>
          </p:cNvPr>
          <p:cNvSpPr/>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457200" y="365125"/>
            <a:ext cx="10722932"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457200" y="1825625"/>
            <a:ext cx="10722932"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457200" y="6324600"/>
            <a:ext cx="256022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193BAB95-8DA7-460B-B00A-7037C8394FB0}" type="datetime1">
              <a:rPr lang="en-US" smtClean="0"/>
              <a:pPr/>
              <a:t>10/10/2023</a:t>
            </a:fld>
            <a:endParaRPr lang="en-US"/>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200861" y="6319838"/>
            <a:ext cx="3982781" cy="365125"/>
          </a:xfrm>
          <a:prstGeom prst="rect">
            <a:avLst/>
          </a:prstGeom>
        </p:spPr>
        <p:txBody>
          <a:bodyPr vert="horz" lIns="91440" tIns="45720" rIns="91440" bIns="45720" rtlCol="0" anchor="ctr"/>
          <a:lstStyle>
            <a:lvl1pPr algn="ctr">
              <a:defRPr sz="900" cap="all" spc="150" baseline="0">
                <a:solidFill>
                  <a:srgbClr val="FFFFFF"/>
                </a:solidFill>
              </a:defRPr>
            </a:lvl1pPr>
          </a:lstStyle>
          <a:p>
            <a:r>
              <a:rPr lang="en-US"/>
              <a:t>Sample Footer Text</a:t>
            </a:r>
            <a:endParaRPr lang="en-US">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11190806" y="6324600"/>
            <a:ext cx="799078" cy="365125"/>
          </a:xfrm>
          <a:prstGeom prst="rect">
            <a:avLst/>
          </a:prstGeom>
        </p:spPr>
        <p:txBody>
          <a:bodyPr vert="horz" lIns="91440" tIns="45720" rIns="91440" bIns="45720" rtlCol="0" anchor="ctr"/>
          <a:lstStyle>
            <a:lvl1pPr algn="ctr">
              <a:defRPr sz="900" cap="all" spc="150" baseline="0">
                <a:solidFill>
                  <a:srgbClr val="FFFFFF"/>
                </a:solidFill>
              </a:defRPr>
            </a:lvl1pPr>
          </a:lstStyle>
          <a:p>
            <a:fld id="{11A71338-8BA2-4C79-A6C5-5A8E30081D0C}" type="slidenum">
              <a:rPr lang="en-US" smtClean="0"/>
              <a:pPr/>
              <a:t>‹#›</a:t>
            </a:fld>
            <a:endParaRPr lang="en-US"/>
          </a:p>
        </p:txBody>
      </p:sp>
      <p:sp>
        <p:nvSpPr>
          <p:cNvPr id="77" name="Freeform: Shape 76">
            <a:extLst>
              <a:ext uri="{FF2B5EF4-FFF2-40B4-BE49-F238E27FC236}">
                <a16:creationId xmlns:a16="http://schemas.microsoft.com/office/drawing/2014/main" id="{0A253F60-DE40-4508-A37A-61331DF1DD5D}"/>
              </a:ext>
            </a:extLst>
          </p:cNvPr>
          <p:cNvSpPr/>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Tree>
    <p:extLst>
      <p:ext uri="{BB962C8B-B14F-4D97-AF65-F5344CB8AC3E}">
        <p14:creationId xmlns:p14="http://schemas.microsoft.com/office/powerpoint/2010/main" val="218755314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algn="l" defTabSz="914400" rtl="0" eaLnBrk="1" latinLnBrk="0" hangingPunct="1">
        <a:lnSpc>
          <a:spcPct val="90000"/>
        </a:lnSpc>
        <a:spcBef>
          <a:spcPct val="0"/>
        </a:spcBef>
        <a:buNone/>
        <a:defRPr sz="4400" kern="1200">
          <a:solidFill>
            <a:srgbClr val="FFFFFF"/>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bg1"/>
        </a:buClr>
        <a:buSzPct val="75000"/>
        <a:buFont typeface="Arial" panose="020B0604020202020204" pitchFamily="34" charset="0"/>
        <a:buChar char="•"/>
        <a:defRPr sz="2800" kern="1200">
          <a:solidFill>
            <a:srgbClr val="FFFFFF"/>
          </a:solidFill>
          <a:latin typeface="+mn-lt"/>
          <a:ea typeface="+mn-ea"/>
          <a:cs typeface="+mn-cs"/>
        </a:defRPr>
      </a:lvl1pPr>
      <a:lvl2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400" kern="1200">
          <a:solidFill>
            <a:srgbClr val="FFFFFF"/>
          </a:solidFill>
          <a:latin typeface="+mn-lt"/>
          <a:ea typeface="+mn-ea"/>
          <a:cs typeface="+mn-cs"/>
        </a:defRPr>
      </a:lvl2pPr>
      <a:lvl3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000" kern="1200">
          <a:solidFill>
            <a:srgbClr val="FFFFFF"/>
          </a:solidFill>
          <a:latin typeface="+mn-lt"/>
          <a:ea typeface="+mn-ea"/>
          <a:cs typeface="+mn-cs"/>
        </a:defRPr>
      </a:lvl3pPr>
      <a:lvl4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4pPr>
      <a:lvl5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DF0D99C-5D42-41C6-A50C-C4E2D6B2A36E}"/>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40" name="Straight Connector 39">
              <a:extLst>
                <a:ext uri="{FF2B5EF4-FFF2-40B4-BE49-F238E27FC236}">
                  <a16:creationId xmlns:a16="http://schemas.microsoft.com/office/drawing/2014/main" id="{5F28962D-50BA-43F8-8863-28ECE711D3F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80F5939-D4E0-46FD-9A5A-5D648E381092}"/>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633D331-78CB-40A1-B167-8185EC5D707B}"/>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512E4B1-E78E-49E7-AA36-374CC1B084E4}"/>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D46340-CBFC-490F-B44E-7AA8FBF58B05}"/>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575C26C-3EBD-4AA9-BA4D-2561E295D65D}"/>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35DB6BE-E065-4559-BF5C-36B56B379040}"/>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DA54272-CD9D-4F68-BBAB-4F0C0C3EC63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002CE8F-9256-4F2C-B474-58873717119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C9DE9F-4252-401D-913E-B74C9E326F9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FE4E69B-534F-4A80-9E1C-798BEE1B079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7564E1C-009C-4832-AE8D-E98286693F0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305DF1C-5801-43F2-A8B9-5351369418C0}"/>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6E71C8-0783-4E17-9B34-F51231DD2954}"/>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D908F17-2A89-4B0A-A2EA-692390969FE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BE22751-380F-44F9-BEED-0A553CF87BE5}"/>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7B27910-846F-4E4E-B588-F5B2E026FE9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E0501E-134E-46D7-984F-3A382B0BB29B}"/>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0A83974-CBD7-4A69-9D84-2D3BBDE027A5}"/>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03E931-00D4-4B0C-BC69-49FE5C766518}"/>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7732A30-BE2F-4D71-BC37-60F7B44591B9}"/>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C8EB840-DE7D-4E67-989C-F4D8F50E15BD}"/>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05D2CC2-53CC-487E-A72E-42B1E9B18460}"/>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3A12D6B-1D60-4F26-8FB9-74AD5B070BDF}"/>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1895D00-2D63-443C-95A8-5EB6E5EECBF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C50652-2A56-4382-95D0-971644EE0FA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A50A374-8880-482D-B54F-F74E0D7BE18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66364D8-CCC7-4AAF-94BC-766EC160D99E}"/>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A0DC409-26E2-4453-89FD-745EA849BE7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39ED039-D66C-4A5E-AA35-E7A5FA2E64C2}"/>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72C13DC-161E-49CF-96B5-5383AA052AB7}"/>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laceholder 1">
            <a:extLst>
              <a:ext uri="{FF2B5EF4-FFF2-40B4-BE49-F238E27FC236}">
                <a16:creationId xmlns:a16="http://schemas.microsoft.com/office/drawing/2014/main" id="{05103067-48DA-458C-99F6-9921C19A802A}"/>
              </a:ext>
            </a:extLst>
          </p:cNvPr>
          <p:cNvSpPr>
            <a:spLocks noGrp="1"/>
          </p:cNvSpPr>
          <p:nvPr>
            <p:ph type="title"/>
          </p:nvPr>
        </p:nvSpPr>
        <p:spPr>
          <a:xfrm>
            <a:off x="691079" y="725951"/>
            <a:ext cx="10325000" cy="14424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BCB86862-507E-4F73-890F-3B77BCFA3FA2}"/>
              </a:ext>
            </a:extLst>
          </p:cNvPr>
          <p:cNvSpPr>
            <a:spLocks noGrp="1"/>
          </p:cNvSpPr>
          <p:nvPr>
            <p:ph type="body" idx="1"/>
          </p:nvPr>
        </p:nvSpPr>
        <p:spPr>
          <a:xfrm>
            <a:off x="691079" y="2340131"/>
            <a:ext cx="10325000" cy="35644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FBC0BB-AF05-4753-9159-41A16FBFC3B4}"/>
              </a:ext>
            </a:extLst>
          </p:cNvPr>
          <p:cNvSpPr>
            <a:spLocks noGrp="1"/>
          </p:cNvSpPr>
          <p:nvPr>
            <p:ph type="dt" sz="half" idx="2"/>
          </p:nvPr>
        </p:nvSpPr>
        <p:spPr>
          <a:xfrm>
            <a:off x="683587" y="6215870"/>
            <a:ext cx="3843779" cy="417126"/>
          </a:xfrm>
          <a:prstGeom prst="rect">
            <a:avLst/>
          </a:prstGeom>
        </p:spPr>
        <p:txBody>
          <a:bodyPr vert="horz" lIns="91440" tIns="45720" rIns="91440" bIns="45720" rtlCol="0" anchor="ctr"/>
          <a:lstStyle>
            <a:lvl1pPr algn="l">
              <a:defRPr sz="900">
                <a:solidFill>
                  <a:schemeClr val="tx1">
                    <a:tint val="75000"/>
                  </a:schemeClr>
                </a:solidFill>
              </a:defRPr>
            </a:lvl1pPr>
          </a:lstStyle>
          <a:p>
            <a:fld id="{8F72BA41-EC5B-4197-BCC8-0FD2E523CD7A}" type="datetimeFigureOut">
              <a:rPr lang="en-US" smtClean="0"/>
              <a:pPr/>
              <a:t>10/10/2023</a:t>
            </a:fld>
            <a:endParaRPr lang="en-US"/>
          </a:p>
        </p:txBody>
      </p:sp>
      <p:sp>
        <p:nvSpPr>
          <p:cNvPr id="5" name="Footer Placeholder 4">
            <a:extLst>
              <a:ext uri="{FF2B5EF4-FFF2-40B4-BE49-F238E27FC236}">
                <a16:creationId xmlns:a16="http://schemas.microsoft.com/office/drawing/2014/main" id="{28362F82-EA1A-4B02-8A64-3B44C0D9DAC6}"/>
              </a:ext>
            </a:extLst>
          </p:cNvPr>
          <p:cNvSpPr>
            <a:spLocks noGrp="1"/>
          </p:cNvSpPr>
          <p:nvPr>
            <p:ph type="ftr" sz="quarter" idx="3"/>
          </p:nvPr>
        </p:nvSpPr>
        <p:spPr>
          <a:xfrm>
            <a:off x="691078" y="236364"/>
            <a:ext cx="4114800" cy="417126"/>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9C5EF32-1CA9-4CDA-8182-2FB0C30A0F6F}"/>
              </a:ext>
            </a:extLst>
          </p:cNvPr>
          <p:cNvSpPr>
            <a:spLocks noGrp="1"/>
          </p:cNvSpPr>
          <p:nvPr>
            <p:ph type="sldNum" sz="quarter" idx="4"/>
          </p:nvPr>
        </p:nvSpPr>
        <p:spPr>
          <a:xfrm>
            <a:off x="11003649" y="6215870"/>
            <a:ext cx="979151" cy="417126"/>
          </a:xfrm>
          <a:prstGeom prst="rect">
            <a:avLst/>
          </a:prstGeom>
        </p:spPr>
        <p:txBody>
          <a:bodyPr vert="horz" lIns="91440" tIns="45720" rIns="91440" bIns="45720" rtlCol="0" anchor="ctr"/>
          <a:lstStyle>
            <a:lvl1pPr algn="ctr">
              <a:defRPr sz="900">
                <a:solidFill>
                  <a:schemeClr val="tx1">
                    <a:tint val="75000"/>
                  </a:schemeClr>
                </a:solidFill>
              </a:defRPr>
            </a:lvl1pPr>
          </a:lstStyle>
          <a:p>
            <a:fld id="{BE15108C-154A-4A5A-9C05-91A49A422BA7}" type="slidenum">
              <a:rPr lang="en-US" smtClean="0"/>
              <a:pPr/>
              <a:t>‹#›</a:t>
            </a:fld>
            <a:endParaRPr lang="en-US"/>
          </a:p>
        </p:txBody>
      </p:sp>
      <p:sp>
        <p:nvSpPr>
          <p:cNvPr id="7" name="Right Triangle 6">
            <a:extLst>
              <a:ext uri="{FF2B5EF4-FFF2-40B4-BE49-F238E27FC236}">
                <a16:creationId xmlns:a16="http://schemas.microsoft.com/office/drawing/2014/main" id="{63BAC6E0-ADAC-40FB-AF53-88FA5F83738C}"/>
              </a:ext>
              <a:ext uri="{C183D7F6-B498-43B3-948B-1728B52AA6E4}">
                <adec:decorative xmlns:adec="http://schemas.microsoft.com/office/drawing/2017/decorative" val="1"/>
              </a:ext>
            </a:extLst>
          </p:cNvPr>
          <p:cNvSpPr/>
          <p:nvPr/>
        </p:nvSpPr>
        <p:spPr>
          <a:xfrm rot="13500000">
            <a:off x="-281094" y="151621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3143627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Char char="§"/>
        <a:defRPr sz="2000" kern="1200">
          <a:solidFill>
            <a:schemeClr val="tx2"/>
          </a:solidFill>
          <a:latin typeface="+mn-lt"/>
          <a:ea typeface="+mn-ea"/>
          <a:cs typeface="+mn-cs"/>
        </a:defRPr>
      </a:lvl1pPr>
      <a:lvl2pPr marL="4572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800" kern="1200">
          <a:solidFill>
            <a:schemeClr val="tx2"/>
          </a:solidFill>
          <a:latin typeface="+mn-lt"/>
          <a:ea typeface="+mn-ea"/>
          <a:cs typeface="+mn-cs"/>
        </a:defRPr>
      </a:lvl2pPr>
      <a:lvl3pPr marL="6858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600" kern="1200">
          <a:solidFill>
            <a:schemeClr val="tx2"/>
          </a:solidFill>
          <a:latin typeface="+mn-lt"/>
          <a:ea typeface="+mn-ea"/>
          <a:cs typeface="+mn-cs"/>
        </a:defRPr>
      </a:lvl3pPr>
      <a:lvl4pPr marL="9144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4pPr>
      <a:lvl5pPr marL="11430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10/10/2023</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a:p>
        </p:txBody>
      </p:sp>
    </p:spTree>
    <p:extLst>
      <p:ext uri="{BB962C8B-B14F-4D97-AF65-F5344CB8AC3E}">
        <p14:creationId xmlns:p14="http://schemas.microsoft.com/office/powerpoint/2010/main" val="36429186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10/10/2023</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148758609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F26B43"/>
          </p15:clr>
        </p15:guide>
        <p15:guide id="2" pos="480">
          <p15:clr>
            <a:srgbClr val="F26B43"/>
          </p15:clr>
        </p15:guide>
        <p15:guide id="3" pos="960">
          <p15:clr>
            <a:srgbClr val="F26B43"/>
          </p15:clr>
        </p15:guide>
        <p15:guide id="4" pos="1440">
          <p15:clr>
            <a:srgbClr val="F26B43"/>
          </p15:clr>
        </p15:guide>
        <p15:guide id="5" pos="1920">
          <p15:clr>
            <a:srgbClr val="F26B43"/>
          </p15:clr>
        </p15:guide>
        <p15:guide id="6" pos="2400">
          <p15:clr>
            <a:srgbClr val="F26B43"/>
          </p15:clr>
        </p15:guide>
        <p15:guide id="7" pos="2880">
          <p15:clr>
            <a:srgbClr val="F26B43"/>
          </p15:clr>
        </p15:guide>
        <p15:guide id="8" pos="3360">
          <p15:clr>
            <a:srgbClr val="F26B43"/>
          </p15:clr>
        </p15:guide>
        <p15:guide id="9" pos="3840">
          <p15:clr>
            <a:srgbClr val="F26B43"/>
          </p15:clr>
        </p15:guide>
        <p15:guide id="10" pos="4320">
          <p15:clr>
            <a:srgbClr val="F26B43"/>
          </p15:clr>
        </p15:guide>
        <p15:guide id="11" pos="4800">
          <p15:clr>
            <a:srgbClr val="F26B43"/>
          </p15:clr>
        </p15:guide>
        <p15:guide id="12" pos="5280">
          <p15:clr>
            <a:srgbClr val="F26B43"/>
          </p15:clr>
        </p15:guide>
        <p15:guide id="13" pos="5760">
          <p15:clr>
            <a:srgbClr val="F26B43"/>
          </p15:clr>
        </p15:guide>
        <p15:guide id="14" pos="6240">
          <p15:clr>
            <a:srgbClr val="F26B43"/>
          </p15:clr>
        </p15:guide>
        <p15:guide id="15" pos="6720">
          <p15:clr>
            <a:srgbClr val="F26B43"/>
          </p15:clr>
        </p15:guide>
        <p15:guide id="16" pos="7200">
          <p15:clr>
            <a:srgbClr val="F26B43"/>
          </p15:clr>
        </p15:guide>
        <p15:guide id="17" pos="7680">
          <p15:clr>
            <a:srgbClr val="F26B43"/>
          </p15:clr>
        </p15:guide>
        <p15:guide id="18" orient="horz">
          <p15:clr>
            <a:srgbClr val="F26B43"/>
          </p15:clr>
        </p15:guide>
        <p15:guide id="19" orient="horz" pos="480">
          <p15:clr>
            <a:srgbClr val="F26B43"/>
          </p15:clr>
        </p15:guide>
        <p15:guide id="20" orient="horz" pos="960">
          <p15:clr>
            <a:srgbClr val="F26B43"/>
          </p15:clr>
        </p15:guide>
        <p15:guide id="21" orient="horz" pos="1440">
          <p15:clr>
            <a:srgbClr val="F26B43"/>
          </p15:clr>
        </p15:guide>
        <p15:guide id="22" orient="horz" pos="1920">
          <p15:clr>
            <a:srgbClr val="F26B43"/>
          </p15:clr>
        </p15:guide>
        <p15:guide id="23" orient="horz" pos="2400">
          <p15:clr>
            <a:srgbClr val="F26B43"/>
          </p15:clr>
        </p15:guide>
        <p15:guide id="24" orient="horz" pos="2880">
          <p15:clr>
            <a:srgbClr val="F26B43"/>
          </p15:clr>
        </p15:guide>
        <p15:guide id="25" orient="horz" pos="3360">
          <p15:clr>
            <a:srgbClr val="F26B43"/>
          </p15:clr>
        </p15:guide>
        <p15:guide id="26" orient="horz" pos="3840">
          <p15:clr>
            <a:srgbClr val="F26B43"/>
          </p15:clr>
        </p15:guide>
        <p15:guide id="27" orient="horz" pos="4320">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385416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rot="16200000">
            <a:off x="-1029207" y="4680813"/>
            <a:ext cx="2758330" cy="365125"/>
          </a:xfrm>
          <a:prstGeom prst="rect">
            <a:avLst/>
          </a:prstGeom>
        </p:spPr>
        <p:txBody>
          <a:bodyPr vert="horz" lIns="91440" tIns="45720" rIns="91440" bIns="45720" rtlCol="0" anchor="ctr"/>
          <a:lstStyle>
            <a:lvl1pPr algn="l">
              <a:defRPr sz="1100">
                <a:solidFill>
                  <a:schemeClr val="tx1"/>
                </a:solidFill>
              </a:defRPr>
            </a:lvl1pPr>
          </a:lstStyle>
          <a:p>
            <a:fld id="{8C1E1FAD-7351-4908-963A-08EA8E4AB7A0}" type="datetimeFigureOut">
              <a:rPr lang="en-US" smtClean="0"/>
              <a:t>10/10/2023</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a:off x="661112" y="6356350"/>
            <a:ext cx="5509684" cy="365125"/>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0905482" y="6356350"/>
            <a:ext cx="1112082"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grpSp>
        <p:nvGrpSpPr>
          <p:cNvPr id="7" name="Group 6">
            <a:extLst>
              <a:ext uri="{FF2B5EF4-FFF2-40B4-BE49-F238E27FC236}">
                <a16:creationId xmlns:a16="http://schemas.microsoft.com/office/drawing/2014/main" id="{23F5135F-115E-423C-BE4A-B56C35DC9F3E}"/>
              </a:ext>
            </a:extLst>
          </p:cNvPr>
          <p:cNvGrpSpPr/>
          <p:nvPr/>
        </p:nvGrpSpPr>
        <p:grpSpPr>
          <a:xfrm>
            <a:off x="174436" y="6356005"/>
            <a:ext cx="358083" cy="358083"/>
            <a:chOff x="4135740" y="1745599"/>
            <a:chExt cx="558732" cy="558732"/>
          </a:xfrm>
        </p:grpSpPr>
        <p:grpSp>
          <p:nvGrpSpPr>
            <p:cNvPr id="8" name="Group 7">
              <a:extLst>
                <a:ext uri="{FF2B5EF4-FFF2-40B4-BE49-F238E27FC236}">
                  <a16:creationId xmlns:a16="http://schemas.microsoft.com/office/drawing/2014/main" id="{82C1E318-0F1F-4920-8C7D-FBAC66631B54}"/>
                </a:ext>
              </a:extLst>
            </p:cNvPr>
            <p:cNvGrpSpPr/>
            <p:nvPr/>
          </p:nvGrpSpPr>
          <p:grpSpPr>
            <a:xfrm>
              <a:off x="4135740" y="1745599"/>
              <a:ext cx="558732" cy="558732"/>
              <a:chOff x="1028007" y="1706560"/>
              <a:chExt cx="575710" cy="575710"/>
            </a:xfrm>
          </p:grpSpPr>
          <p:cxnSp>
            <p:nvCxnSpPr>
              <p:cNvPr id="10" name="Straight Connector 9">
                <a:extLst>
                  <a:ext uri="{FF2B5EF4-FFF2-40B4-BE49-F238E27FC236}">
                    <a16:creationId xmlns:a16="http://schemas.microsoft.com/office/drawing/2014/main" id="{DE4A7237-B6EB-4FB7-8B68-7C27438D477D}"/>
                  </a:ext>
                </a:extLst>
              </p:cNvPr>
              <p:cNvCxnSpPr>
                <a:cxnSpLocks/>
              </p:cNvCxnSpPr>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E00FDE-0838-4B5B-A782-6B6C92DB0A89}"/>
                  </a:ext>
                </a:extLst>
              </p:cNvPr>
              <p:cNvCxnSpPr>
                <a:cxnSpLocks/>
              </p:cNvCxnSpPr>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Oval 8">
              <a:extLst>
                <a:ext uri="{FF2B5EF4-FFF2-40B4-BE49-F238E27FC236}">
                  <a16:creationId xmlns:a16="http://schemas.microsoft.com/office/drawing/2014/main" id="{2BC1B2F3-8E83-4A70-B103-979C67EECED1}"/>
                </a:ext>
              </a:extLst>
            </p:cNvPr>
            <p:cNvSpPr/>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5238161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32">
          <p15:clr>
            <a:srgbClr val="F26B43"/>
          </p15:clr>
        </p15:guide>
        <p15:guide id="2" pos="3840">
          <p15:clr>
            <a:srgbClr val="F26B43"/>
          </p15:clr>
        </p15:guide>
        <p15:guide id="3" pos="768">
          <p15:clr>
            <a:srgbClr val="F26B43"/>
          </p15:clr>
        </p15:guide>
        <p15:guide id="4" pos="432">
          <p15:clr>
            <a:srgbClr val="F26B43"/>
          </p15:clr>
        </p15:guide>
        <p15:guide id="5" orient="horz" pos="3888">
          <p15:clr>
            <a:srgbClr val="F26B43"/>
          </p15:clr>
        </p15:guide>
        <p15:guide id="6" orient="horz" pos="1224">
          <p15:clr>
            <a:srgbClr val="F26B43"/>
          </p15:clr>
        </p15:guide>
        <p15:guide id="7" pos="7248">
          <p15:clr>
            <a:srgbClr val="F26B43"/>
          </p15:clr>
        </p15:guide>
        <p15:guide id="8" orient="horz" pos="3480">
          <p15:clr>
            <a:srgbClr val="F26B43"/>
          </p15:clr>
        </p15:guide>
        <p15:guide id="9" orient="horz" pos="81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6.xml"/><Relationship Id="rId5" Type="http://schemas.openxmlformats.org/officeDocument/2006/relationships/image" Target="../media/image10.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8.png"/><Relationship Id="rId1" Type="http://schemas.openxmlformats.org/officeDocument/2006/relationships/slideLayout" Target="../slideLayouts/slideLayout46.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6.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jpeg"/><Relationship Id="rId1" Type="http://schemas.openxmlformats.org/officeDocument/2006/relationships/slideLayout" Target="../slideLayouts/slideLayout46.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6.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5.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jpeg"/><Relationship Id="rId1" Type="http://schemas.openxmlformats.org/officeDocument/2006/relationships/slideLayout" Target="../slideLayouts/slideLayout46.xml"/><Relationship Id="rId5" Type="http://schemas.openxmlformats.org/officeDocument/2006/relationships/image" Target="../media/image22.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6.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6.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6.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6.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6.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1" name="Rectangle 10">
            <a:extLst>
              <a:ext uri="{FF2B5EF4-FFF2-40B4-BE49-F238E27FC236}">
                <a16:creationId xmlns:a16="http://schemas.microsoft.com/office/drawing/2014/main" id="{4A929113-1368-4B1B-9C6F-140F47CBF4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Right Triangle 12">
            <a:extLst>
              <a:ext uri="{FF2B5EF4-FFF2-40B4-BE49-F238E27FC236}">
                <a16:creationId xmlns:a16="http://schemas.microsoft.com/office/drawing/2014/main" id="{C24346C5-B1C8-4C83-846B-122A3B4B2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65270" y="1555699"/>
            <a:ext cx="568289" cy="568289"/>
          </a:xfrm>
          <a:prstGeom prst="rtTriangle">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90F28F7A-4F2F-4C1B-AF1C-A6E7C79532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6" name="Straight Connector 15">
              <a:extLst>
                <a:ext uri="{FF2B5EF4-FFF2-40B4-BE49-F238E27FC236}">
                  <a16:creationId xmlns:a16="http://schemas.microsoft.com/office/drawing/2014/main" id="{B23CC870-B5E9-475F-A625-9E862A6295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2A6B08C-017D-4B4D-95EC-4BB83C5541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4599402-E1B8-4E3B-A56D-68606FC1EF4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720C48A-E9A0-4B85-A954-39375E09963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0E26956-FF2A-412E-ACC4-29CCD02599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31E652-49AC-4108-85B8-75122A48A5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DB29F-0624-4035-B188-640616D5DE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D27221C-2427-4C99-89DC-1A38A54058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DBF1D76-8076-4BAE-B627-F1861C9E08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E930E41-FC2F-4319-9C28-32C2784300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0936C1B-0C10-464B-85C8-345095AAB3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B90EC61-FD0C-434A-9D1B-A20035C214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5F5CC56-1FDA-4D3E-9C6E-8E996026C3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72B8FB2-B735-480F-9A88-48AADB2227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5B46C1B-4FC4-4E24-AC43-07940BE1E63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34915AF-0AE3-4EDD-8681-4C3F2C592B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C35A3F3-714E-4F69-9BDF-8ED284EF29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3D561AC-B0B1-47EB-BE05-209F5612B7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3508E52-4FD9-4E6D-AFEA-69A88ED26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69DDE76-16F7-472F-B6D7-84AE8FFF31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2D87BEF-8844-4A3E-B130-B7D26740CC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B381129-2089-4EAA-AE6C-2BAA96BC82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B69BF7A-FA63-4706-8066-DF15018E66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A3ECB71-0CCD-403F-B14B-ABC48D78CD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9095BBA-0FE1-49E5-89F7-22125BAF87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55351D8-6F27-4B82-968B-581B177CB4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51025A5-EB5A-4057-A85E-69AF0E6BE6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030318B-EEB9-4D92-BC50-D1151098989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17FC0E3-7CC7-4188-BC7A-7E8FB55649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453142" y="732349"/>
            <a:ext cx="10155360" cy="2782508"/>
          </a:xfrm>
        </p:spPr>
        <p:txBody>
          <a:bodyPr anchor="ctr">
            <a:normAutofit fontScale="90000"/>
          </a:bodyPr>
          <a:lstStyle/>
          <a:p>
            <a:br>
              <a:rPr lang="en-US">
                <a:solidFill>
                  <a:schemeClr val="tx2">
                    <a:alpha val="80000"/>
                  </a:schemeClr>
                </a:solidFill>
                <a:ea typeface="+mj-lt"/>
                <a:cs typeface="+mj-lt"/>
              </a:rPr>
            </a:br>
            <a:r>
              <a:rPr lang="en-US">
                <a:solidFill>
                  <a:schemeClr val="tx2">
                    <a:alpha val="80000"/>
                  </a:schemeClr>
                </a:solidFill>
                <a:ea typeface="+mj-lt"/>
                <a:cs typeface="+mj-lt"/>
              </a:rPr>
              <a:t>Exploratory Data Analysis (EDA) on Bitcoin (BTC)</a:t>
            </a:r>
          </a:p>
          <a:p>
            <a:pPr algn="l"/>
            <a:br>
              <a:rPr lang="en-US"/>
            </a:br>
            <a:endParaRPr lang="en-US"/>
          </a:p>
        </p:txBody>
      </p:sp>
      <p:pic>
        <p:nvPicPr>
          <p:cNvPr id="3" name="Picture 2">
            <a:extLst>
              <a:ext uri="{FF2B5EF4-FFF2-40B4-BE49-F238E27FC236}">
                <a16:creationId xmlns:a16="http://schemas.microsoft.com/office/drawing/2014/main" id="{C249E945-D6C0-30B4-FAC5-6B6B8096EABA}"/>
              </a:ext>
            </a:extLst>
          </p:cNvPr>
          <p:cNvPicPr>
            <a:picLocks noChangeAspect="1"/>
          </p:cNvPicPr>
          <p:nvPr/>
        </p:nvPicPr>
        <p:blipFill rotWithShape="1">
          <a:blip r:embed="rId2"/>
          <a:srcRect t="29305" r="-3" b="47033"/>
          <a:stretch/>
        </p:blipFill>
        <p:spPr>
          <a:xfrm>
            <a:off x="1" y="3271957"/>
            <a:ext cx="12198212" cy="3599364"/>
          </a:xfrm>
          <a:custGeom>
            <a:avLst/>
            <a:gdLst/>
            <a:ahLst/>
            <a:cxnLst/>
            <a:rect l="l" t="t" r="r" b="b"/>
            <a:pathLst>
              <a:path w="12178449" h="3424057">
                <a:moveTo>
                  <a:pt x="8778628" y="0"/>
                </a:moveTo>
                <a:lnTo>
                  <a:pt x="9096995" y="0"/>
                </a:lnTo>
                <a:lnTo>
                  <a:pt x="9540073" y="10341"/>
                </a:lnTo>
                <a:cubicBezTo>
                  <a:pt x="10154127" y="37036"/>
                  <a:pt x="10847400" y="104023"/>
                  <a:pt x="11653844" y="224215"/>
                </a:cubicBezTo>
                <a:lnTo>
                  <a:pt x="12178449" y="307575"/>
                </a:lnTo>
                <a:lnTo>
                  <a:pt x="12178449" y="3424056"/>
                </a:lnTo>
                <a:lnTo>
                  <a:pt x="0" y="3424057"/>
                </a:lnTo>
                <a:lnTo>
                  <a:pt x="0" y="1093185"/>
                </a:lnTo>
                <a:lnTo>
                  <a:pt x="851945" y="1080793"/>
                </a:lnTo>
                <a:cubicBezTo>
                  <a:pt x="4637202" y="967650"/>
                  <a:pt x="5848483" y="115490"/>
                  <a:pt x="8385751" y="7749"/>
                </a:cubicBezTo>
                <a:close/>
              </a:path>
            </a:pathLst>
          </a:custGeom>
        </p:spPr>
      </p:pic>
      <p:sp>
        <p:nvSpPr>
          <p:cNvPr id="5" name="Title">
            <a:extLst>
              <a:ext uri="{FF2B5EF4-FFF2-40B4-BE49-F238E27FC236}">
                <a16:creationId xmlns:a16="http://schemas.microsoft.com/office/drawing/2014/main" id="{960B6A04-9C43-046E-2304-A144E7DF692B}"/>
              </a:ext>
            </a:extLst>
          </p:cNvPr>
          <p:cNvSpPr txBox="1">
            <a:spLocks/>
          </p:cNvSpPr>
          <p:nvPr/>
        </p:nvSpPr>
        <p:spPr>
          <a:xfrm>
            <a:off x="-4455" y="2959119"/>
            <a:ext cx="6302334" cy="553811"/>
          </a:xfrm>
          <a:prstGeom prst="rect">
            <a:avLst/>
          </a:prstGeom>
        </p:spPr>
        <p:txBody>
          <a:bodyPr vert="horz" lIns="91440" tIns="45720" rIns="91440" bIns="45720" rtlCol="0" anchor="b">
            <a:normAutofit fontScale="85000" lnSpcReduction="10000"/>
          </a:bodyPr>
          <a:lstStyle>
            <a:lvl1pPr algn="ctr" defTabSz="914400" rtl="0" eaLnBrk="1" latinLnBrk="0" hangingPunct="1">
              <a:lnSpc>
                <a:spcPct val="90000"/>
              </a:lnSpc>
              <a:spcBef>
                <a:spcPct val="0"/>
              </a:spcBef>
              <a:buNone/>
              <a:defRPr sz="5400" kern="1200">
                <a:solidFill>
                  <a:srgbClr val="FFFFFF"/>
                </a:solidFill>
                <a:latin typeface="+mj-lt"/>
                <a:ea typeface="+mj-ea"/>
                <a:cs typeface="+mj-cs"/>
              </a:defRPr>
            </a:lvl1pPr>
          </a:lstStyle>
          <a:p>
            <a:r>
              <a:rPr lang="en-US" sz="4400" b="1">
                <a:solidFill>
                  <a:schemeClr val="tx2"/>
                </a:solidFill>
                <a:highlight>
                  <a:srgbClr val="FFFF00"/>
                </a:highlight>
                <a:ea typeface="+mj-lt"/>
                <a:cs typeface="+mj-lt"/>
              </a:rPr>
              <a:t>By: Eng/Ahmed </a:t>
            </a:r>
            <a:r>
              <a:rPr lang="en-US" sz="4400" b="1" err="1">
                <a:solidFill>
                  <a:schemeClr val="tx2"/>
                </a:solidFill>
                <a:highlight>
                  <a:srgbClr val="FFFF00"/>
                </a:highlight>
                <a:ea typeface="+mj-lt"/>
                <a:cs typeface="+mj-lt"/>
              </a:rPr>
              <a:t>NasrElDin</a:t>
            </a:r>
            <a:endParaRPr lang="en-US">
              <a:solidFill>
                <a:schemeClr val="tx2"/>
              </a:solidFill>
              <a:highlight>
                <a:srgbClr val="FFFF00"/>
              </a:highlight>
              <a:cs typeface="Posterama"/>
            </a:endParaRPr>
          </a:p>
        </p:txBody>
      </p:sp>
    </p:spTree>
    <p:extLst>
      <p:ext uri="{BB962C8B-B14F-4D97-AF65-F5344CB8AC3E}">
        <p14:creationId xmlns:p14="http://schemas.microsoft.com/office/powerpoint/2010/main" val="27893926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7C4707-9C68-44ED-A6DE-88FF7A50F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69060A4-9EDF-4FB5-87A8-A9FC83E4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663" y="217714"/>
            <a:ext cx="6968018"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chemeClr val="tx1"/>
          </a:solidFill>
          <a:ln w="12700" cap="flat" cmpd="sng" algn="ctr">
            <a:noFill/>
            <a:prstDash val="solid"/>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937A4B0-1638-4AFA-91A5-60F8BB498C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764" y="379444"/>
            <a:ext cx="6678117" cy="6490996"/>
          </a:xfrm>
          <a:custGeom>
            <a:avLst/>
            <a:gdLst>
              <a:gd name="connsiteX0" fmla="*/ 6004504 w 6647705"/>
              <a:gd name="connsiteY0" fmla="*/ 217 h 6461436"/>
              <a:gd name="connsiteX1" fmla="*/ 6043316 w 6647705"/>
              <a:gd name="connsiteY1" fmla="*/ 21512 h 6461436"/>
              <a:gd name="connsiteX2" fmla="*/ 6200652 w 6647705"/>
              <a:gd name="connsiteY2" fmla="*/ 1719217 h 6461436"/>
              <a:gd name="connsiteX3" fmla="*/ 6206825 w 6647705"/>
              <a:gd name="connsiteY3" fmla="*/ 1785827 h 6461436"/>
              <a:gd name="connsiteX4" fmla="*/ 6221227 w 6647705"/>
              <a:gd name="connsiteY4" fmla="*/ 1822016 h 6461436"/>
              <a:gd name="connsiteX5" fmla="*/ 6237305 w 6647705"/>
              <a:gd name="connsiteY5" fmla="*/ 1858891 h 6461436"/>
              <a:gd name="connsiteX6" fmla="*/ 6245339 w 6647705"/>
              <a:gd name="connsiteY6" fmla="*/ 2011010 h 6461436"/>
              <a:gd name="connsiteX7" fmla="*/ 6243065 w 6647705"/>
              <a:gd name="connsiteY7" fmla="*/ 2066060 h 6461436"/>
              <a:gd name="connsiteX8" fmla="*/ 6238739 w 6647705"/>
              <a:gd name="connsiteY8" fmla="*/ 2104210 h 6461436"/>
              <a:gd name="connsiteX9" fmla="*/ 6237021 w 6647705"/>
              <a:gd name="connsiteY9" fmla="*/ 2111648 h 6461436"/>
              <a:gd name="connsiteX10" fmla="*/ 6259718 w 6647705"/>
              <a:gd name="connsiteY10" fmla="*/ 2356556 h 6461436"/>
              <a:gd name="connsiteX11" fmla="*/ 6264060 w 6647705"/>
              <a:gd name="connsiteY11" fmla="*/ 2374375 h 6461436"/>
              <a:gd name="connsiteX12" fmla="*/ 6267041 w 6647705"/>
              <a:gd name="connsiteY12" fmla="*/ 2435573 h 6461436"/>
              <a:gd name="connsiteX13" fmla="*/ 6271496 w 6647705"/>
              <a:gd name="connsiteY13" fmla="*/ 2444087 h 6461436"/>
              <a:gd name="connsiteX14" fmla="*/ 6647705 w 6647705"/>
              <a:gd name="connsiteY14" fmla="*/ 6461436 h 6461436"/>
              <a:gd name="connsiteX15" fmla="*/ 545408 w 6647705"/>
              <a:gd name="connsiteY15" fmla="*/ 6461436 h 6461436"/>
              <a:gd name="connsiteX16" fmla="*/ 544170 w 6647705"/>
              <a:gd name="connsiteY16" fmla="*/ 6448085 h 6461436"/>
              <a:gd name="connsiteX17" fmla="*/ 533573 w 6647705"/>
              <a:gd name="connsiteY17" fmla="*/ 6434067 h 6461436"/>
              <a:gd name="connsiteX18" fmla="*/ 522439 w 6647705"/>
              <a:gd name="connsiteY18" fmla="*/ 6388375 h 6461436"/>
              <a:gd name="connsiteX19" fmla="*/ 518228 w 6647705"/>
              <a:gd name="connsiteY19" fmla="*/ 6357352 h 6461436"/>
              <a:gd name="connsiteX20" fmla="*/ 518072 w 6647705"/>
              <a:gd name="connsiteY20" fmla="*/ 6352810 h 6461436"/>
              <a:gd name="connsiteX21" fmla="*/ 523971 w 6647705"/>
              <a:gd name="connsiteY21" fmla="*/ 6314577 h 6461436"/>
              <a:gd name="connsiteX22" fmla="*/ 518934 w 6647705"/>
              <a:gd name="connsiteY22" fmla="*/ 6311532 h 6461436"/>
              <a:gd name="connsiteX23" fmla="*/ 513042 w 6647705"/>
              <a:gd name="connsiteY23" fmla="*/ 6300271 h 6461436"/>
              <a:gd name="connsiteX24" fmla="*/ 517740 w 6647705"/>
              <a:gd name="connsiteY24" fmla="*/ 6289716 h 6461436"/>
              <a:gd name="connsiteX25" fmla="*/ 523418 w 6647705"/>
              <a:gd name="connsiteY25" fmla="*/ 6241814 h 6461436"/>
              <a:gd name="connsiteX26" fmla="*/ 523922 w 6647705"/>
              <a:gd name="connsiteY26" fmla="*/ 6229603 h 6461436"/>
              <a:gd name="connsiteX27" fmla="*/ 67 w 6647705"/>
              <a:gd name="connsiteY27" fmla="*/ 577048 h 6461436"/>
              <a:gd name="connsiteX28" fmla="*/ 34408 w 6647705"/>
              <a:gd name="connsiteY28" fmla="*/ 548975 h 6461436"/>
              <a:gd name="connsiteX29" fmla="*/ 6004504 w 6647705"/>
              <a:gd name="connsiteY29" fmla="*/ 217 h 646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 on document with pen">
            <a:extLst>
              <a:ext uri="{FF2B5EF4-FFF2-40B4-BE49-F238E27FC236}">
                <a16:creationId xmlns:a16="http://schemas.microsoft.com/office/drawing/2014/main" id="{25DAE784-4559-BF66-1C33-6F091E1C7E9F}"/>
              </a:ext>
            </a:extLst>
          </p:cNvPr>
          <p:cNvPicPr>
            <a:picLocks noChangeAspect="1"/>
          </p:cNvPicPr>
          <p:nvPr/>
        </p:nvPicPr>
        <p:blipFill rotWithShape="1">
          <a:blip r:embed="rId3">
            <a:alphaModFix amt="84000"/>
          </a:blip>
          <a:srcRect l="22740" r="8684" b="-6"/>
          <a:stretch/>
        </p:blipFill>
        <p:spPr>
          <a:xfrm>
            <a:off x="457850" y="379444"/>
            <a:ext cx="6678117"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p:spPr>
      </p:pic>
      <p:sp>
        <p:nvSpPr>
          <p:cNvPr id="16" name="Freeform: Shape 15">
            <a:extLst>
              <a:ext uri="{FF2B5EF4-FFF2-40B4-BE49-F238E27FC236}">
                <a16:creationId xmlns:a16="http://schemas.microsoft.com/office/drawing/2014/main" id="{60376AD7-5814-4A2B-B3FC-395355E39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830335">
            <a:off x="463402" y="118600"/>
            <a:ext cx="444795" cy="1868387"/>
          </a:xfrm>
          <a:custGeom>
            <a:avLst/>
            <a:gdLst>
              <a:gd name="connsiteX0" fmla="*/ 0 w 444795"/>
              <a:gd name="connsiteY0" fmla="*/ 78388 h 1868387"/>
              <a:gd name="connsiteX1" fmla="*/ 39454 w 444795"/>
              <a:gd name="connsiteY1" fmla="*/ 66552 h 1868387"/>
              <a:gd name="connsiteX2" fmla="*/ 139617 w 444795"/>
              <a:gd name="connsiteY2" fmla="*/ 42263 h 1868387"/>
              <a:gd name="connsiteX3" fmla="*/ 193778 w 444795"/>
              <a:gd name="connsiteY3" fmla="*/ 51160 h 1868387"/>
              <a:gd name="connsiteX4" fmla="*/ 261389 w 444795"/>
              <a:gd name="connsiteY4" fmla="*/ 36852 h 1868387"/>
              <a:gd name="connsiteX5" fmla="*/ 274876 w 444795"/>
              <a:gd name="connsiteY5" fmla="*/ 37840 h 1868387"/>
              <a:gd name="connsiteX6" fmla="*/ 280032 w 444795"/>
              <a:gd name="connsiteY6" fmla="*/ 48921 h 1868387"/>
              <a:gd name="connsiteX7" fmla="*/ 284781 w 444795"/>
              <a:gd name="connsiteY7" fmla="*/ 50980 h 1868387"/>
              <a:gd name="connsiteX8" fmla="*/ 300007 w 444795"/>
              <a:gd name="connsiteY8" fmla="*/ 37078 h 1868387"/>
              <a:gd name="connsiteX9" fmla="*/ 375999 w 444795"/>
              <a:gd name="connsiteY9" fmla="*/ 45281 h 1868387"/>
              <a:gd name="connsiteX10" fmla="*/ 417584 w 444795"/>
              <a:gd name="connsiteY10" fmla="*/ 9727 h 1868387"/>
              <a:gd name="connsiteX11" fmla="*/ 444795 w 444795"/>
              <a:gd name="connsiteY11" fmla="*/ 0 h 1868387"/>
              <a:gd name="connsiteX12" fmla="*/ 444795 w 444795"/>
              <a:gd name="connsiteY12" fmla="*/ 1864840 h 1868387"/>
              <a:gd name="connsiteX13" fmla="*/ 430079 w 444795"/>
              <a:gd name="connsiteY13" fmla="*/ 1860813 h 1868387"/>
              <a:gd name="connsiteX14" fmla="*/ 383783 w 444795"/>
              <a:gd name="connsiteY14" fmla="*/ 1862444 h 1868387"/>
              <a:gd name="connsiteX15" fmla="*/ 370358 w 444795"/>
              <a:gd name="connsiteY15" fmla="*/ 1868387 h 1868387"/>
              <a:gd name="connsiteX16" fmla="*/ 336658 w 444795"/>
              <a:gd name="connsiteY16" fmla="*/ 1868387 h 1868387"/>
              <a:gd name="connsiteX17" fmla="*/ 306546 w 444795"/>
              <a:gd name="connsiteY17" fmla="*/ 1858526 h 1868387"/>
              <a:gd name="connsiteX18" fmla="*/ 236457 w 444795"/>
              <a:gd name="connsiteY18" fmla="*/ 1847671 h 1868387"/>
              <a:gd name="connsiteX19" fmla="*/ 205722 w 444795"/>
              <a:gd name="connsiteY19" fmla="*/ 1841430 h 1868387"/>
              <a:gd name="connsiteX20" fmla="*/ 181807 w 444795"/>
              <a:gd name="connsiteY20" fmla="*/ 1823771 h 1868387"/>
              <a:gd name="connsiteX21" fmla="*/ 178439 w 444795"/>
              <a:gd name="connsiteY21" fmla="*/ 1808957 h 1868387"/>
              <a:gd name="connsiteX22" fmla="*/ 161935 w 444795"/>
              <a:gd name="connsiteY22" fmla="*/ 1803551 h 1868387"/>
              <a:gd name="connsiteX23" fmla="*/ 158071 w 444795"/>
              <a:gd name="connsiteY23" fmla="*/ 1799541 h 1868387"/>
              <a:gd name="connsiteX24" fmla="*/ 135376 w 444795"/>
              <a:gd name="connsiteY24" fmla="*/ 1779136 h 1868387"/>
              <a:gd name="connsiteX25" fmla="*/ 132952 w 444795"/>
              <a:gd name="connsiteY25" fmla="*/ 1786380 h 1868387"/>
              <a:gd name="connsiteX26" fmla="*/ 0 w 444795"/>
              <a:gd name="connsiteY26" fmla="*/ 1663146 h 186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4795" h="1868387">
                <a:moveTo>
                  <a:pt x="0" y="78388"/>
                </a:moveTo>
                <a:lnTo>
                  <a:pt x="39454" y="66552"/>
                </a:lnTo>
                <a:cubicBezTo>
                  <a:pt x="73377" y="59047"/>
                  <a:pt x="108602" y="54461"/>
                  <a:pt x="139617" y="42263"/>
                </a:cubicBezTo>
                <a:cubicBezTo>
                  <a:pt x="180799" y="87869"/>
                  <a:pt x="156173" y="44723"/>
                  <a:pt x="193778" y="51160"/>
                </a:cubicBezTo>
                <a:lnTo>
                  <a:pt x="261389" y="36852"/>
                </a:lnTo>
                <a:lnTo>
                  <a:pt x="274876" y="37840"/>
                </a:lnTo>
                <a:lnTo>
                  <a:pt x="280032" y="48921"/>
                </a:lnTo>
                <a:lnTo>
                  <a:pt x="284781" y="50980"/>
                </a:lnTo>
                <a:lnTo>
                  <a:pt x="300007" y="37078"/>
                </a:lnTo>
                <a:cubicBezTo>
                  <a:pt x="322467" y="29589"/>
                  <a:pt x="353078" y="47149"/>
                  <a:pt x="375999" y="45281"/>
                </a:cubicBezTo>
                <a:cubicBezTo>
                  <a:pt x="382977" y="27666"/>
                  <a:pt x="397501" y="17994"/>
                  <a:pt x="417584" y="9727"/>
                </a:cubicBezTo>
                <a:lnTo>
                  <a:pt x="444795" y="0"/>
                </a:lnTo>
                <a:lnTo>
                  <a:pt x="444795" y="1864840"/>
                </a:lnTo>
                <a:lnTo>
                  <a:pt x="430079" y="1860813"/>
                </a:lnTo>
                <a:cubicBezTo>
                  <a:pt x="411946" y="1857931"/>
                  <a:pt x="392950" y="1858479"/>
                  <a:pt x="383783" y="1862444"/>
                </a:cubicBezTo>
                <a:lnTo>
                  <a:pt x="370358" y="1868387"/>
                </a:lnTo>
                <a:lnTo>
                  <a:pt x="336658" y="1868387"/>
                </a:lnTo>
                <a:lnTo>
                  <a:pt x="306546" y="1858526"/>
                </a:lnTo>
                <a:cubicBezTo>
                  <a:pt x="280888" y="1847233"/>
                  <a:pt x="256422" y="1834783"/>
                  <a:pt x="236457" y="1847671"/>
                </a:cubicBezTo>
                <a:cubicBezTo>
                  <a:pt x="224964" y="1848497"/>
                  <a:pt x="214878" y="1845991"/>
                  <a:pt x="205722" y="1841430"/>
                </a:cubicBezTo>
                <a:lnTo>
                  <a:pt x="181807" y="1823771"/>
                </a:lnTo>
                <a:lnTo>
                  <a:pt x="178439" y="1808957"/>
                </a:lnTo>
                <a:lnTo>
                  <a:pt x="161935" y="1803551"/>
                </a:lnTo>
                <a:lnTo>
                  <a:pt x="158071" y="1799541"/>
                </a:lnTo>
                <a:cubicBezTo>
                  <a:pt x="150700" y="1791836"/>
                  <a:pt x="143295" y="1784610"/>
                  <a:pt x="135376" y="1779136"/>
                </a:cubicBezTo>
                <a:lnTo>
                  <a:pt x="132952" y="1786380"/>
                </a:lnTo>
                <a:lnTo>
                  <a:pt x="0" y="1663146"/>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8" name="Group 17">
            <a:extLst>
              <a:ext uri="{FF2B5EF4-FFF2-40B4-BE49-F238E27FC236}">
                <a16:creationId xmlns:a16="http://schemas.microsoft.com/office/drawing/2014/main" id="{D2D2835C-DDE9-4332-9476-94B711F053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9" name="Group 18">
              <a:extLst>
                <a:ext uri="{FF2B5EF4-FFF2-40B4-BE49-F238E27FC236}">
                  <a16:creationId xmlns:a16="http://schemas.microsoft.com/office/drawing/2014/main" id="{37647015-EE9A-4F89-A88A-DC5786E6638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21" name="Straight Connector 20">
                <a:extLst>
                  <a:ext uri="{FF2B5EF4-FFF2-40B4-BE49-F238E27FC236}">
                    <a16:creationId xmlns:a16="http://schemas.microsoft.com/office/drawing/2014/main" id="{CB275C9D-23AD-4120-B860-4A64988102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7793833-C4D8-475A-86F4-45B2FFCF4F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Oval 19">
              <a:extLst>
                <a:ext uri="{FF2B5EF4-FFF2-40B4-BE49-F238E27FC236}">
                  <a16:creationId xmlns:a16="http://schemas.microsoft.com/office/drawing/2014/main" id="{CBDF05EB-F6AC-4339-BC6E-8D6527685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A graph of a sound wave&#10;&#10;Description automatically generated">
            <a:extLst>
              <a:ext uri="{FF2B5EF4-FFF2-40B4-BE49-F238E27FC236}">
                <a16:creationId xmlns:a16="http://schemas.microsoft.com/office/drawing/2014/main" id="{C7305303-9A7D-0F08-88F8-4875F856D12F}"/>
              </a:ext>
            </a:extLst>
          </p:cNvPr>
          <p:cNvPicPr>
            <a:picLocks noChangeAspect="1"/>
          </p:cNvPicPr>
          <p:nvPr/>
        </p:nvPicPr>
        <p:blipFill>
          <a:blip r:embed="rId5"/>
          <a:stretch>
            <a:fillRect/>
          </a:stretch>
        </p:blipFill>
        <p:spPr>
          <a:xfrm>
            <a:off x="0" y="4417"/>
            <a:ext cx="12192000" cy="6849165"/>
          </a:xfrm>
          <a:prstGeom prst="rect">
            <a:avLst/>
          </a:prstGeom>
        </p:spPr>
      </p:pic>
    </p:spTree>
    <p:extLst>
      <p:ext uri="{BB962C8B-B14F-4D97-AF65-F5344CB8AC3E}">
        <p14:creationId xmlns:p14="http://schemas.microsoft.com/office/powerpoint/2010/main" val="3179068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5839FC30-63C9-4643-98EF-7B1C31BE3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Right Triangle 53">
            <a:extLst>
              <a:ext uri="{FF2B5EF4-FFF2-40B4-BE49-F238E27FC236}">
                <a16:creationId xmlns:a16="http://schemas.microsoft.com/office/drawing/2014/main" id="{2B76B338-5C91-48AF-BFFC-93C8AAD6D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63303" y="4358020"/>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07FE80B3-9970-48B3-8883-81ED2FE4A3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007832" y="4676762"/>
            <a:ext cx="2222198" cy="2133710"/>
          </a:xfrm>
          <a:custGeom>
            <a:avLst/>
            <a:gdLst>
              <a:gd name="connsiteX0" fmla="*/ 0 w 2222198"/>
              <a:gd name="connsiteY0" fmla="*/ 0 h 2133710"/>
              <a:gd name="connsiteX1" fmla="*/ 44227 w 2222198"/>
              <a:gd name="connsiteY1" fmla="*/ 2234 h 2133710"/>
              <a:gd name="connsiteX2" fmla="*/ 2193454 w 2222198"/>
              <a:gd name="connsiteY2" fmla="*/ 1945372 h 2133710"/>
              <a:gd name="connsiteX3" fmla="*/ 2222198 w 2222198"/>
              <a:gd name="connsiteY3" fmla="*/ 2133710 h 2133710"/>
              <a:gd name="connsiteX4" fmla="*/ 1394653 w 2222198"/>
              <a:gd name="connsiteY4" fmla="*/ 2133710 h 2133710"/>
              <a:gd name="connsiteX5" fmla="*/ 1391100 w 2222198"/>
              <a:gd name="connsiteY5" fmla="*/ 2110427 h 2133710"/>
              <a:gd name="connsiteX6" fmla="*/ 122376 w 2222198"/>
              <a:gd name="connsiteY6" fmla="*/ 841704 h 2133710"/>
              <a:gd name="connsiteX7" fmla="*/ 0 w 2222198"/>
              <a:gd name="connsiteY7" fmla="*/ 823027 h 213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2198" h="2133710">
                <a:moveTo>
                  <a:pt x="0" y="0"/>
                </a:moveTo>
                <a:lnTo>
                  <a:pt x="44227" y="2234"/>
                </a:lnTo>
                <a:cubicBezTo>
                  <a:pt x="1114682" y="110944"/>
                  <a:pt x="1981368" y="908934"/>
                  <a:pt x="2193454" y="1945372"/>
                </a:cubicBezTo>
                <a:lnTo>
                  <a:pt x="2222198" y="2133710"/>
                </a:lnTo>
                <a:lnTo>
                  <a:pt x="1394653" y="2133710"/>
                </a:lnTo>
                <a:lnTo>
                  <a:pt x="1391100" y="2110427"/>
                </a:lnTo>
                <a:cubicBezTo>
                  <a:pt x="1260786" y="1473602"/>
                  <a:pt x="759202" y="972017"/>
                  <a:pt x="122376" y="841704"/>
                </a:cubicBezTo>
                <a:lnTo>
                  <a:pt x="0" y="823027"/>
                </a:lnTo>
                <a:close/>
              </a:path>
            </a:pathLst>
          </a:cu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457199" y="3525808"/>
            <a:ext cx="6548127" cy="2141612"/>
          </a:xfrm>
        </p:spPr>
        <p:txBody>
          <a:bodyPr anchor="ctr">
            <a:normAutofit/>
          </a:bodyPr>
          <a:lstStyle/>
          <a:p>
            <a:r>
              <a:rPr lang="en-US">
                <a:solidFill>
                  <a:schemeClr val="tx2"/>
                </a:solidFill>
              </a:rPr>
              <a:t>Return Metrics</a:t>
            </a:r>
          </a:p>
        </p:txBody>
      </p:sp>
      <p:pic>
        <p:nvPicPr>
          <p:cNvPr id="6" name="Picture 5" descr="Magnifying glass showing decling performance">
            <a:extLst>
              <a:ext uri="{FF2B5EF4-FFF2-40B4-BE49-F238E27FC236}">
                <a16:creationId xmlns:a16="http://schemas.microsoft.com/office/drawing/2014/main" id="{00ABBC17-C755-AD5B-2C51-5268B0AC411F}"/>
              </a:ext>
            </a:extLst>
          </p:cNvPr>
          <p:cNvPicPr>
            <a:picLocks noChangeAspect="1"/>
          </p:cNvPicPr>
          <p:nvPr/>
        </p:nvPicPr>
        <p:blipFill rotWithShape="1">
          <a:blip r:embed="rId2"/>
          <a:srcRect t="28443" b="30060"/>
          <a:stretch/>
        </p:blipFill>
        <p:spPr>
          <a:xfrm>
            <a:off x="-6214" y="2018"/>
            <a:ext cx="12214825" cy="3383384"/>
          </a:xfrm>
          <a:custGeom>
            <a:avLst/>
            <a:gdLst/>
            <a:ahLst/>
            <a:cxnLst/>
            <a:rect l="l" t="t" r="r" b="b"/>
            <a:pathLst>
              <a:path w="12214825" h="3383384">
                <a:moveTo>
                  <a:pt x="12213819" y="0"/>
                </a:moveTo>
                <a:cubicBezTo>
                  <a:pt x="12213819" y="29107"/>
                  <a:pt x="12214067" y="89770"/>
                  <a:pt x="12214502" y="174101"/>
                </a:cubicBezTo>
                <a:lnTo>
                  <a:pt x="12214825" y="234681"/>
                </a:lnTo>
                <a:lnTo>
                  <a:pt x="12214825" y="2718323"/>
                </a:lnTo>
                <a:lnTo>
                  <a:pt x="11377417" y="2725712"/>
                </a:lnTo>
                <a:cubicBezTo>
                  <a:pt x="7318291" y="2799276"/>
                  <a:pt x="6189525" y="3387660"/>
                  <a:pt x="3246747" y="3383361"/>
                </a:cubicBezTo>
                <a:cubicBezTo>
                  <a:pt x="2493396" y="3382260"/>
                  <a:pt x="1619330" y="3339570"/>
                  <a:pt x="544071" y="3235389"/>
                </a:cubicBezTo>
                <a:lnTo>
                  <a:pt x="19466" y="3181198"/>
                </a:lnTo>
                <a:cubicBezTo>
                  <a:pt x="22117" y="2650999"/>
                  <a:pt x="12840" y="2122787"/>
                  <a:pt x="3563" y="1594575"/>
                </a:cubicBezTo>
                <a:lnTo>
                  <a:pt x="0" y="1239098"/>
                </a:lnTo>
                <a:lnTo>
                  <a:pt x="0" y="7944"/>
                </a:lnTo>
                <a:close/>
              </a:path>
            </a:pathLst>
          </a:custGeom>
        </p:spPr>
      </p:pic>
      <p:sp>
        <p:nvSpPr>
          <p:cNvPr id="3" name="Content Placeholder"/>
          <p:cNvSpPr>
            <a:spLocks noGrp="1"/>
          </p:cNvSpPr>
          <p:nvPr>
            <p:ph idx="1"/>
          </p:nvPr>
        </p:nvSpPr>
        <p:spPr>
          <a:xfrm>
            <a:off x="7211421" y="3754407"/>
            <a:ext cx="4788050" cy="2722593"/>
          </a:xfrm>
        </p:spPr>
        <p:txBody>
          <a:bodyPr vert="horz" lIns="91440" tIns="45720" rIns="91440" bIns="45720" rtlCol="0" anchor="ctr">
            <a:normAutofit/>
          </a:bodyPr>
          <a:lstStyle/>
          <a:p>
            <a:r>
              <a:rPr lang="en-US" sz="1700">
                <a:solidFill>
                  <a:schemeClr val="tx2"/>
                </a:solidFill>
                <a:ea typeface="+mn-lt"/>
                <a:cs typeface="+mn-lt"/>
              </a:rPr>
              <a:t>Calculating daily returns to understand the volatility of Bitcoin prices.</a:t>
            </a:r>
            <a:endParaRPr lang="en-US" sz="1700">
              <a:solidFill>
                <a:schemeClr val="tx2"/>
              </a:solidFill>
            </a:endParaRPr>
          </a:p>
          <a:p>
            <a:r>
              <a:rPr lang="en-US" sz="1700">
                <a:solidFill>
                  <a:schemeClr val="tx2"/>
                </a:solidFill>
                <a:ea typeface="+mn-lt"/>
                <a:cs typeface="+mn-lt"/>
              </a:rPr>
              <a:t>Visualizing the distribution of returns using histograms and density plots.</a:t>
            </a:r>
            <a:endParaRPr lang="en-US" sz="1700">
              <a:solidFill>
                <a:schemeClr val="tx2"/>
              </a:solidFill>
            </a:endParaRPr>
          </a:p>
          <a:p>
            <a:r>
              <a:rPr lang="en-US" sz="1700">
                <a:solidFill>
                  <a:schemeClr val="tx2"/>
                </a:solidFill>
                <a:ea typeface="+mn-lt"/>
                <a:cs typeface="+mn-lt"/>
              </a:rPr>
              <a:t>Analyzing key return metrics such as mean return, standard deviation, and skewness.</a:t>
            </a:r>
            <a:endParaRPr lang="en-US" sz="1700">
              <a:solidFill>
                <a:schemeClr val="tx2"/>
              </a:solidFill>
            </a:endParaRPr>
          </a:p>
          <a:p>
            <a:r>
              <a:rPr lang="en-US" sz="1700">
                <a:solidFill>
                  <a:schemeClr val="tx2"/>
                </a:solidFill>
                <a:ea typeface="+mn-lt"/>
                <a:cs typeface="+mn-lt"/>
              </a:rPr>
              <a:t>Annualize statistics for long-term investors</a:t>
            </a:r>
          </a:p>
          <a:p>
            <a:pPr lvl="0"/>
            <a:endParaRPr lang="en-US" sz="1700">
              <a:solidFill>
                <a:schemeClr val="tx2"/>
              </a:solidFill>
            </a:endParaRPr>
          </a:p>
          <a:p>
            <a:endParaRPr lang="en-US" sz="1700">
              <a:solidFill>
                <a:schemeClr val="tx2"/>
              </a:solidFill>
            </a:endParaRPr>
          </a:p>
        </p:txBody>
      </p:sp>
    </p:spTree>
    <p:extLst>
      <p:ext uri="{BB962C8B-B14F-4D97-AF65-F5344CB8AC3E}">
        <p14:creationId xmlns:p14="http://schemas.microsoft.com/office/powerpoint/2010/main" val="2225706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C2997EE-0889-44C3-AC0D-18F26AC9A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aph of a stock market&#10;&#10;Description automatically generated">
            <a:extLst>
              <a:ext uri="{FF2B5EF4-FFF2-40B4-BE49-F238E27FC236}">
                <a16:creationId xmlns:a16="http://schemas.microsoft.com/office/drawing/2014/main" id="{B8EAC5EF-2679-9EE7-7B86-2D91961C3FE8}"/>
              </a:ext>
            </a:extLst>
          </p:cNvPr>
          <p:cNvPicPr>
            <a:picLocks noChangeAspect="1"/>
          </p:cNvPicPr>
          <p:nvPr/>
        </p:nvPicPr>
        <p:blipFill rotWithShape="1">
          <a:blip r:embed="rId2"/>
          <a:srcRect l="20303" r="-2" b="-2"/>
          <a:stretch/>
        </p:blipFill>
        <p:spPr>
          <a:xfrm>
            <a:off x="5622233" y="10"/>
            <a:ext cx="6569769" cy="3750724"/>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6" name="Picture 5" descr="Graph on document with pen">
            <a:extLst>
              <a:ext uri="{FF2B5EF4-FFF2-40B4-BE49-F238E27FC236}">
                <a16:creationId xmlns:a16="http://schemas.microsoft.com/office/drawing/2014/main" id="{25DAE784-4559-BF66-1C33-6F091E1C7E9F}"/>
              </a:ext>
            </a:extLst>
          </p:cNvPr>
          <p:cNvPicPr>
            <a:picLocks noChangeAspect="1"/>
          </p:cNvPicPr>
          <p:nvPr/>
        </p:nvPicPr>
        <p:blipFill rotWithShape="1">
          <a:blip r:embed="rId3"/>
          <a:srcRect l="20261" r="6709" b="-1"/>
          <a:stretch/>
        </p:blipFill>
        <p:spPr>
          <a:xfrm>
            <a:off x="20" y="10"/>
            <a:ext cx="7503091" cy="685799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pic>
        <p:nvPicPr>
          <p:cNvPr id="3" name="Picture 2" descr="A graph with a blue line&#10;&#10;Description automatically generated">
            <a:extLst>
              <a:ext uri="{FF2B5EF4-FFF2-40B4-BE49-F238E27FC236}">
                <a16:creationId xmlns:a16="http://schemas.microsoft.com/office/drawing/2014/main" id="{08EC0CA8-44CB-CA2B-A99E-81DC4CA020A2}"/>
              </a:ext>
            </a:extLst>
          </p:cNvPr>
          <p:cNvPicPr>
            <a:picLocks noChangeAspect="1"/>
          </p:cNvPicPr>
          <p:nvPr/>
        </p:nvPicPr>
        <p:blipFill>
          <a:blip r:embed="rId4"/>
          <a:stretch>
            <a:fillRect/>
          </a:stretch>
        </p:blipFill>
        <p:spPr>
          <a:xfrm>
            <a:off x="-108026" y="9394"/>
            <a:ext cx="7616846" cy="6860087"/>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pic>
        <p:nvPicPr>
          <p:cNvPr id="4" name="Picture 3" descr="A graph showing a box plot&#10;&#10;Description automatically generated">
            <a:extLst>
              <a:ext uri="{FF2B5EF4-FFF2-40B4-BE49-F238E27FC236}">
                <a16:creationId xmlns:a16="http://schemas.microsoft.com/office/drawing/2014/main" id="{A74B3359-CA5A-AFBE-6629-D825B27B31D3}"/>
              </a:ext>
            </a:extLst>
          </p:cNvPr>
          <p:cNvPicPr>
            <a:picLocks noChangeAspect="1"/>
          </p:cNvPicPr>
          <p:nvPr/>
        </p:nvPicPr>
        <p:blipFill>
          <a:blip r:embed="rId5"/>
          <a:stretch>
            <a:fillRect/>
          </a:stretch>
        </p:blipFill>
        <p:spPr>
          <a:xfrm>
            <a:off x="4118438" y="3798518"/>
            <a:ext cx="8078274" cy="3060526"/>
          </a:xfrm>
          <a:custGeom>
            <a:avLst/>
            <a:gdLst/>
            <a:ahLst/>
            <a:cxnLst/>
            <a:rect l="l" t="t" r="r" b="b"/>
            <a:pathLst>
              <a:path w="8009991" h="2970106">
                <a:moveTo>
                  <a:pt x="1376648" y="0"/>
                </a:moveTo>
                <a:lnTo>
                  <a:pt x="8009991" y="0"/>
                </a:lnTo>
                <a:lnTo>
                  <a:pt x="8009991" y="2970106"/>
                </a:lnTo>
                <a:lnTo>
                  <a:pt x="0" y="2970106"/>
                </a:lnTo>
                <a:close/>
              </a:path>
            </a:pathLst>
          </a:custGeom>
        </p:spPr>
      </p:pic>
    </p:spTree>
    <p:extLst>
      <p:ext uri="{BB962C8B-B14F-4D97-AF65-F5344CB8AC3E}">
        <p14:creationId xmlns:p14="http://schemas.microsoft.com/office/powerpoint/2010/main" val="1288380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C2997EE-0889-44C3-AC0D-18F26AC9A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n a screen&#10;&#10;Description automatically generated">
            <a:extLst>
              <a:ext uri="{FF2B5EF4-FFF2-40B4-BE49-F238E27FC236}">
                <a16:creationId xmlns:a16="http://schemas.microsoft.com/office/drawing/2014/main" id="{454EA3EB-1017-42FB-96A9-AFACFCCEC02B}"/>
              </a:ext>
            </a:extLst>
          </p:cNvPr>
          <p:cNvPicPr>
            <a:picLocks noChangeAspect="1"/>
          </p:cNvPicPr>
          <p:nvPr/>
        </p:nvPicPr>
        <p:blipFill>
          <a:blip r:embed="rId2"/>
          <a:stretch>
            <a:fillRect/>
          </a:stretch>
        </p:blipFill>
        <p:spPr>
          <a:xfrm>
            <a:off x="-39144" y="2610"/>
            <a:ext cx="7607474" cy="6852195"/>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pic>
        <p:nvPicPr>
          <p:cNvPr id="7" name="Picture 6" descr="A screenshot of a graph&#10;&#10;Description automatically generated">
            <a:extLst>
              <a:ext uri="{FF2B5EF4-FFF2-40B4-BE49-F238E27FC236}">
                <a16:creationId xmlns:a16="http://schemas.microsoft.com/office/drawing/2014/main" id="{C6AC38E8-CC7B-254F-BB50-0534A4855BC9}"/>
              </a:ext>
            </a:extLst>
          </p:cNvPr>
          <p:cNvPicPr>
            <a:picLocks noChangeAspect="1"/>
          </p:cNvPicPr>
          <p:nvPr/>
        </p:nvPicPr>
        <p:blipFill>
          <a:blip r:embed="rId3"/>
          <a:stretch>
            <a:fillRect/>
          </a:stretch>
        </p:blipFill>
        <p:spPr>
          <a:xfrm>
            <a:off x="6090782" y="5219"/>
            <a:ext cx="6104350" cy="3422679"/>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3" name="Picture 2" descr="A screenshot of a graph&#10;&#10;Description automatically generated">
            <a:extLst>
              <a:ext uri="{FF2B5EF4-FFF2-40B4-BE49-F238E27FC236}">
                <a16:creationId xmlns:a16="http://schemas.microsoft.com/office/drawing/2014/main" id="{A6308DAC-EC04-E928-404C-8A8260562402}"/>
              </a:ext>
            </a:extLst>
          </p:cNvPr>
          <p:cNvPicPr>
            <a:picLocks noChangeAspect="1"/>
          </p:cNvPicPr>
          <p:nvPr/>
        </p:nvPicPr>
        <p:blipFill>
          <a:blip r:embed="rId4"/>
          <a:stretch>
            <a:fillRect/>
          </a:stretch>
        </p:blipFill>
        <p:spPr>
          <a:xfrm>
            <a:off x="5114795" y="3056829"/>
            <a:ext cx="7077205" cy="3802782"/>
          </a:xfrm>
          <a:prstGeom prst="rect">
            <a:avLst/>
          </a:prstGeom>
        </p:spPr>
      </p:pic>
    </p:spTree>
    <p:extLst>
      <p:ext uri="{BB962C8B-B14F-4D97-AF65-F5344CB8AC3E}">
        <p14:creationId xmlns:p14="http://schemas.microsoft.com/office/powerpoint/2010/main" val="305750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Rectangle 11">
            <a:extLst>
              <a:ext uri="{FF2B5EF4-FFF2-40B4-BE49-F238E27FC236}">
                <a16:creationId xmlns:a16="http://schemas.microsoft.com/office/drawing/2014/main" id="{90B4ACB0-2B52-48C2-9BC9-553BE73567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 name="Right Triangle 13">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96085" y="1566850"/>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17" name="Straight Connector 1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457200" y="728907"/>
            <a:ext cx="4952999" cy="2244176"/>
          </a:xfrm>
        </p:spPr>
        <p:txBody>
          <a:bodyPr>
            <a:normAutofit/>
          </a:bodyPr>
          <a:lstStyle/>
          <a:p>
            <a:r>
              <a:rPr lang="en-US">
                <a:solidFill>
                  <a:schemeClr val="tx2"/>
                </a:solidFill>
              </a:rPr>
              <a:t>Customized Price Visualization</a:t>
            </a:r>
          </a:p>
        </p:txBody>
      </p:sp>
      <p:sp>
        <p:nvSpPr>
          <p:cNvPr id="3" name="Content Placeholder"/>
          <p:cNvSpPr>
            <a:spLocks noGrp="1"/>
          </p:cNvSpPr>
          <p:nvPr>
            <p:ph idx="1"/>
          </p:nvPr>
        </p:nvSpPr>
        <p:spPr>
          <a:xfrm>
            <a:off x="457200" y="3264832"/>
            <a:ext cx="4952999" cy="3009494"/>
          </a:xfrm>
        </p:spPr>
        <p:txBody>
          <a:bodyPr>
            <a:normAutofit/>
          </a:bodyPr>
          <a:lstStyle/>
          <a:p>
            <a:pPr lvl="0"/>
            <a:r>
              <a:rPr lang="en-US" sz="1800">
                <a:solidFill>
                  <a:schemeClr val="tx2"/>
                </a:solidFill>
              </a:rPr>
              <a:t>Customized plots help visualize Bitcoin price data</a:t>
            </a:r>
          </a:p>
          <a:p>
            <a:pPr lvl="0"/>
            <a:r>
              <a:rPr lang="en-US" sz="1800">
                <a:solidFill>
                  <a:schemeClr val="tx2"/>
                </a:solidFill>
              </a:rPr>
              <a:t>Dual axes show price changes' correlation with percentage returns</a:t>
            </a:r>
          </a:p>
        </p:txBody>
      </p:sp>
      <p:pic>
        <p:nvPicPr>
          <p:cNvPr id="6" name="Picture 5" descr="Financial graphs on a dark display">
            <a:extLst>
              <a:ext uri="{FF2B5EF4-FFF2-40B4-BE49-F238E27FC236}">
                <a16:creationId xmlns:a16="http://schemas.microsoft.com/office/drawing/2014/main" id="{E124EB7D-0CEF-ECBA-A079-CE24D1557BFF}"/>
              </a:ext>
            </a:extLst>
          </p:cNvPr>
          <p:cNvPicPr>
            <a:picLocks noChangeAspect="1"/>
          </p:cNvPicPr>
          <p:nvPr/>
        </p:nvPicPr>
        <p:blipFill rotWithShape="1">
          <a:blip r:embed="rId2"/>
          <a:srcRect l="20431" r="25838" b="-2"/>
          <a:stretch/>
        </p:blipFill>
        <p:spPr>
          <a:xfrm>
            <a:off x="6309311" y="1"/>
            <a:ext cx="5899302" cy="6862230"/>
          </a:xfrm>
          <a:custGeom>
            <a:avLst/>
            <a:gdLst/>
            <a:ahLst/>
            <a:cxnLst/>
            <a:rect l="l" t="t" r="r" b="b"/>
            <a:pathLst>
              <a:path w="5923149" h="6857997">
                <a:moveTo>
                  <a:pt x="320173" y="0"/>
                </a:moveTo>
                <a:lnTo>
                  <a:pt x="5923149" y="0"/>
                </a:lnTo>
                <a:lnTo>
                  <a:pt x="5923149" y="6857997"/>
                </a:lnTo>
                <a:lnTo>
                  <a:pt x="1111789" y="6857997"/>
                </a:lnTo>
                <a:lnTo>
                  <a:pt x="1106562" y="6546368"/>
                </a:lnTo>
                <a:cubicBezTo>
                  <a:pt x="1000021" y="3425651"/>
                  <a:pt x="-688878" y="3321843"/>
                  <a:pt x="320173" y="0"/>
                </a:cubicBezTo>
                <a:close/>
              </a:path>
            </a:pathLst>
          </a:custGeom>
        </p:spPr>
      </p:pic>
    </p:spTree>
    <p:extLst>
      <p:ext uri="{BB962C8B-B14F-4D97-AF65-F5344CB8AC3E}">
        <p14:creationId xmlns:p14="http://schemas.microsoft.com/office/powerpoint/2010/main" val="4036136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9" name="Rectangle 88">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086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0" name="Rectangle 89">
            <a:extLst>
              <a:ext uri="{FF2B5EF4-FFF2-40B4-BE49-F238E27FC236}">
                <a16:creationId xmlns:a16="http://schemas.microsoft.com/office/drawing/2014/main" id="{533901C1-0E99-46F3-9F74-F447C46AD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1" name="Right Triangle 90">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63303" y="1566850"/>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 name="Group 91">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214" y="-1"/>
            <a:chExt cx="12214827" cy="6858000"/>
          </a:xfrm>
        </p:grpSpPr>
        <p:cxnSp>
          <p:nvCxnSpPr>
            <p:cNvPr id="57" name="Straight Connector 5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457200" y="728907"/>
            <a:ext cx="4952999" cy="2244176"/>
          </a:xfrm>
        </p:spPr>
        <p:txBody>
          <a:bodyPr>
            <a:normAutofit/>
          </a:bodyPr>
          <a:lstStyle/>
          <a:p>
            <a:r>
              <a:rPr lang="en-US">
                <a:solidFill>
                  <a:schemeClr val="tx2"/>
                </a:solidFill>
              </a:rPr>
              <a:t>Box Plot Analysis</a:t>
            </a:r>
          </a:p>
        </p:txBody>
      </p:sp>
      <p:sp>
        <p:nvSpPr>
          <p:cNvPr id="3" name="Content Placeholder"/>
          <p:cNvSpPr>
            <a:spLocks noGrp="1"/>
          </p:cNvSpPr>
          <p:nvPr>
            <p:ph idx="1"/>
          </p:nvPr>
        </p:nvSpPr>
        <p:spPr>
          <a:xfrm>
            <a:off x="457200" y="3264832"/>
            <a:ext cx="4952999" cy="3009494"/>
          </a:xfrm>
        </p:spPr>
        <p:txBody>
          <a:bodyPr vert="horz" lIns="91440" tIns="45720" rIns="91440" bIns="45720" rtlCol="0">
            <a:normAutofit/>
          </a:bodyPr>
          <a:lstStyle/>
          <a:p>
            <a:pPr lvl="0">
              <a:lnSpc>
                <a:spcPct val="100000"/>
              </a:lnSpc>
            </a:pPr>
            <a:r>
              <a:rPr lang="en-US" sz="1800">
                <a:solidFill>
                  <a:schemeClr val="tx2"/>
                </a:solidFill>
              </a:rPr>
              <a:t>Box plots display price distribution, quartiles, and outliers</a:t>
            </a:r>
          </a:p>
          <a:p>
            <a:pPr lvl="0">
              <a:lnSpc>
                <a:spcPct val="100000"/>
              </a:lnSpc>
            </a:pPr>
            <a:r>
              <a:rPr lang="en-US" sz="1800">
                <a:solidFill>
                  <a:schemeClr val="tx2"/>
                </a:solidFill>
              </a:rPr>
              <a:t>Valuable for understanding price distribution and volatility</a:t>
            </a:r>
          </a:p>
          <a:p>
            <a:pPr>
              <a:lnSpc>
                <a:spcPct val="100000"/>
              </a:lnSpc>
            </a:pPr>
            <a:r>
              <a:rPr lang="en-US" sz="1800">
                <a:solidFill>
                  <a:schemeClr val="tx2"/>
                </a:solidFill>
              </a:rPr>
              <a:t>Histograms with Kernel Density Estimate overlays show the distribution of daily returns</a:t>
            </a:r>
          </a:p>
          <a:p>
            <a:pPr>
              <a:lnSpc>
                <a:spcPct val="100000"/>
              </a:lnSpc>
            </a:pPr>
            <a:r>
              <a:rPr lang="en-US" sz="1800">
                <a:solidFill>
                  <a:schemeClr val="tx2"/>
                </a:solidFill>
              </a:rPr>
              <a:t>Essential for risk assessment and decision-making</a:t>
            </a:r>
          </a:p>
        </p:txBody>
      </p:sp>
      <p:pic>
        <p:nvPicPr>
          <p:cNvPr id="6" name="Picture 5" descr="Financial graphs on a dark display">
            <a:extLst>
              <a:ext uri="{FF2B5EF4-FFF2-40B4-BE49-F238E27FC236}">
                <a16:creationId xmlns:a16="http://schemas.microsoft.com/office/drawing/2014/main" id="{26754540-4769-7FAB-B579-CE40BB60F4DB}"/>
              </a:ext>
            </a:extLst>
          </p:cNvPr>
          <p:cNvPicPr>
            <a:picLocks noChangeAspect="1"/>
          </p:cNvPicPr>
          <p:nvPr/>
        </p:nvPicPr>
        <p:blipFill rotWithShape="1">
          <a:blip r:embed="rId2"/>
          <a:srcRect l="19381" r="24789" b="1"/>
          <a:stretch/>
        </p:blipFill>
        <p:spPr>
          <a:xfrm>
            <a:off x="6075730" y="-3440"/>
            <a:ext cx="6129239" cy="6861439"/>
          </a:xfrm>
          <a:prstGeom prst="rect">
            <a:avLst/>
          </a:prstGeom>
        </p:spPr>
      </p:pic>
    </p:spTree>
    <p:extLst>
      <p:ext uri="{BB962C8B-B14F-4D97-AF65-F5344CB8AC3E}">
        <p14:creationId xmlns:p14="http://schemas.microsoft.com/office/powerpoint/2010/main" val="1571891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798C7F-C8CA-4799-BF37-3AB4642CD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2" name="Group 11">
            <a:extLst>
              <a:ext uri="{FF2B5EF4-FFF2-40B4-BE49-F238E27FC236}">
                <a16:creationId xmlns:a16="http://schemas.microsoft.com/office/drawing/2014/main" id="{87F0794B-55D3-4D2D-BDE7-4688ED321E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 name="Straight Connector 12">
              <a:extLst>
                <a:ext uri="{FF2B5EF4-FFF2-40B4-BE49-F238E27FC236}">
                  <a16:creationId xmlns:a16="http://schemas.microsoft.com/office/drawing/2014/main" id="{BE4C795B-1813-4CC6-B03F-8DD130BEA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0F4C04D-5CD8-446B-BE3D-257172E6E4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DDC802E-606F-4F39-84B6-90DF0FE54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C5B0C75-0136-4A39-9AB6-0F02C4527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5ED2B52-3D40-46DE-8B54-99A4071578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8BCEC75-1B6B-45B2-8041-8D933FCF6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A2FC789-056A-43CC-807E-4262CDC3E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8C32FD3-76B0-40E7-89F2-E9C523210A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82E9447-8362-426C-840A-B6F2231F7B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F141DC8-83CE-4C21-A5BA-E2FFF3D866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12A697C-ECBC-40A9-AC69-BF96A34B91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2E988AF-5EFB-43D3-B93F-6E4F41A2C9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B312C1B-AAE2-4A6D-ACC7-ABAA75D428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7B96146-61DA-44D6-A9DF-6DB41FCF2D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B33F93D-4439-46EE-97C4-9CECAAFDCF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914B275-A3D7-4BA4-B8CB-E7657100F3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D26EF3B-FBE7-4D57-8E01-553F50734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CC1E671-BA54-4B31-9A2E-8F50BC57A2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836A704-3624-4ABF-9A67-0F52C2F3E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FDC385D-BA34-481F-A991-A776E0B193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1EF033A-D8FB-416B-AE51-4E098A27D6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7C17B48-F458-4E9B-9331-56FCDC5B6A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7E44A4B-D453-46F0-A83D-AF0B33D5C5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46BEA9F-314B-440D-AE8D-21E1252EC5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15EAFD0-4869-4612-ACDE-ABC703104E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A0F26706-7F23-4FF0-9CAF-F3C4F47C11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0195A72-345A-4E88-8D71-14DB3D1B60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DBF51A6-A3BC-49FE-BB01-E8992811774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78DF911-744C-419B-83DC-39F270BBF4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Freeform: Shape 42">
            <a:extLst>
              <a:ext uri="{FF2B5EF4-FFF2-40B4-BE49-F238E27FC236}">
                <a16:creationId xmlns:a16="http://schemas.microsoft.com/office/drawing/2014/main" id="{216BB147-20D5-4D93-BDA5-1BC614D6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5" name="Freeform: Shape 44">
            <a:extLst>
              <a:ext uri="{FF2B5EF4-FFF2-40B4-BE49-F238E27FC236}">
                <a16:creationId xmlns:a16="http://schemas.microsoft.com/office/drawing/2014/main" id="{0A253F60-DE40-4508-A37A-61331DF1D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7" name="Freeform: Shape 46">
            <a:extLst>
              <a:ext uri="{FF2B5EF4-FFF2-40B4-BE49-F238E27FC236}">
                <a16:creationId xmlns:a16="http://schemas.microsoft.com/office/drawing/2014/main" id="{9A0D6220-3DFE-4182-9152-9135493A6B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grpSp>
        <p:nvGrpSpPr>
          <p:cNvPr id="49" name="Group 48">
            <a:extLst>
              <a:ext uri="{FF2B5EF4-FFF2-40B4-BE49-F238E27FC236}">
                <a16:creationId xmlns:a16="http://schemas.microsoft.com/office/drawing/2014/main" id="{44C729BC-90F1-4823-A305-F6F124E93A95}"/>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0" name="Straight Connector 49">
              <a:extLst>
                <a:ext uri="{FF2B5EF4-FFF2-40B4-BE49-F238E27FC236}">
                  <a16:creationId xmlns:a16="http://schemas.microsoft.com/office/drawing/2014/main" id="{640014BD-8822-4EFD-B887-1E95DBBB42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E9445DF-509C-4993-834C-4A95C90E30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DCB110E-203A-4D63-810B-7AB453AB9B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264073E-6737-44FE-BC04-BFEE371334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DA24A7E-F63B-4B87-ABA5-BDD8F8F65F7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9CC2C5D2-CEDF-4390-A89D-71DBD7C377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956D0DF-B8DD-44AB-A831-329B2973EE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AB17CF4-098C-43B0-A0E0-235CEB55FB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3CA7C27-06AF-4DB3-A3B2-F81C41D52B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BD2BB17-7774-4215-872F-9CF37633BB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2E1C172-AA18-42F1-B952-4791B50351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9D5EBAC-D904-4410-A575-1A2B810D88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8B38425E-0189-47B9-9F42-67DC5386E3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6584C8E-A8AC-49AB-8E5B-337E14D4F8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E8FCDC21-75B9-4F36-AEB4-186CDD994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9AAC1FD-FBB6-4E21-A267-E4B9029BB47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0FDEAF3-AB6A-41DF-BF11-24512081800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9F9892F-F26B-4C6F-A949-097D3EBC77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CCA59EA-5156-402B-82A4-AAE14B2D9A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1E175D8-17F1-46B8-807F-89A75CD4D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AE169C4-F6B2-44D0-A73C-88C304E8A3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CE19136-3F8D-4350-A424-8241923BCD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F937350-E379-4C45-BC56-20808BBED3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E4F6988-3981-46A0-B744-EE972197D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EDB419A9-FCB9-4B39-8D9E-91CC0B8E77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D6861DB-43A8-4624-9ECC-5A96BE3AF1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AFBD701-C20E-441D-8596-4BBBF49556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3C41C88-00F9-45AF-8D64-37BA70969B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E6420BDA-21B9-4B17-A82E-A9EB28138A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80" name="Rectangle 79">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2" name="Rectangle 81">
            <a:extLst>
              <a:ext uri="{FF2B5EF4-FFF2-40B4-BE49-F238E27FC236}">
                <a16:creationId xmlns:a16="http://schemas.microsoft.com/office/drawing/2014/main" id="{F8DD0EAF-BF73-48D8-A426-3085C4B88F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4" name="Right Triangle 83">
            <a:extLst>
              <a:ext uri="{FF2B5EF4-FFF2-40B4-BE49-F238E27FC236}">
                <a16:creationId xmlns:a16="http://schemas.microsoft.com/office/drawing/2014/main" id="{7BCC6446-8462-4A63-9B6F-8F57EC40F6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65271" y="2673521"/>
            <a:ext cx="568289" cy="568289"/>
          </a:xfrm>
          <a:prstGeom prst="rtTriangle">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6" name="Group 85">
            <a:extLst>
              <a:ext uri="{FF2B5EF4-FFF2-40B4-BE49-F238E27FC236}">
                <a16:creationId xmlns:a16="http://schemas.microsoft.com/office/drawing/2014/main" id="{8118ECEF-CA6A-4CB6-BCA5-59B2DB40C4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87" name="Straight Connector 86">
              <a:extLst>
                <a:ext uri="{FF2B5EF4-FFF2-40B4-BE49-F238E27FC236}">
                  <a16:creationId xmlns:a16="http://schemas.microsoft.com/office/drawing/2014/main" id="{CDC2A251-C28C-4A72-BAFF-511640FB2E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DDDB2429-3E01-4CD5-998D-8F5716A098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1E26953B-4BE7-4AD0-B471-088DBB23D7D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9D9ED6D-9817-4272-9FEF-E674FBCCCC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8718C0DE-4596-4A70-AA4F-E678AC7FBC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8B48095-74C2-4053-872D-D3F70910C3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224D0B6-A4CB-4D98-A1DC-2770B95F9E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B39DE9C-23C1-4ABA-BD0D-B76BDC9630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9DDAAE0-966C-4350-8819-857CF524F3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BEE6C021-FBD3-42F3-9A9C-69C4E71989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02961B9-65E1-4B12-AD98-9845BC3F43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22ABFE0-D700-4FD9-9CC8-D138B29ABFD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46FFF1A3-B8BF-470C-9436-D5B7818535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198B6551-FF5D-49F5-8D3E-757AEC357A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0F3BFE5-573C-42C0-94D5-E5513CCC57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357931AB-4B07-4E0E-B3E4-84E2452E0A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CC4789DB-7083-4597-9FC7-6336EA0BE3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9E0B4F1D-D11A-4023-BE6B-6679ABB2B4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28633D7A-F6FC-418F-AD87-0EE148C1A0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A0FC8FCC-6F69-4802-995C-903AE44162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6ABFCE7-4796-4186-8EDC-DB6CE87BC7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1935BF2-A804-46BA-940A-DDAD7888F3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D012DA9-8D67-483A-8071-2903F2E3B2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109163DC-956E-44BE-B55A-E6C2C851DD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76CDE9FD-1880-483F-A039-BEB3AB0D374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38DDB23B-71E7-42A3-B055-5740EE14C5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7245B63-D771-461D-A625-4B49966D24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F1DF9FF-1F61-4B4F-8993-6897DE09C9C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4092F139-6734-46F3-B176-11741F1F732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453142" y="725467"/>
            <a:ext cx="5414255" cy="2784496"/>
          </a:xfrm>
        </p:spPr>
        <p:txBody>
          <a:bodyPr vert="horz" lIns="91440" tIns="45720" rIns="91440" bIns="45720" rtlCol="0" anchor="b">
            <a:normAutofit/>
          </a:bodyPr>
          <a:lstStyle/>
          <a:p>
            <a:r>
              <a:rPr lang="en-US" sz="4800" b="1">
                <a:solidFill>
                  <a:schemeClr val="tx2">
                    <a:alpha val="80000"/>
                  </a:schemeClr>
                </a:solidFill>
                <a:ea typeface="+mj-lt"/>
                <a:cs typeface="+mj-lt"/>
              </a:rPr>
              <a:t>Moving Averages</a:t>
            </a:r>
            <a:endParaRPr lang="en-US" sz="4800">
              <a:solidFill>
                <a:schemeClr val="tx2">
                  <a:alpha val="80000"/>
                </a:schemeClr>
              </a:solidFill>
              <a:cs typeface="Posterama"/>
            </a:endParaRPr>
          </a:p>
        </p:txBody>
      </p:sp>
      <p:sp>
        <p:nvSpPr>
          <p:cNvPr id="3" name="Content Placeholder"/>
          <p:cNvSpPr>
            <a:spLocks noGrp="1"/>
          </p:cNvSpPr>
          <p:nvPr>
            <p:ph idx="1"/>
          </p:nvPr>
        </p:nvSpPr>
        <p:spPr>
          <a:xfrm>
            <a:off x="146363" y="4571857"/>
            <a:ext cx="5810099" cy="2847086"/>
          </a:xfrm>
        </p:spPr>
        <p:txBody>
          <a:bodyPr vert="horz" lIns="91440" tIns="45720" rIns="91440" bIns="45720" rtlCol="0" anchor="t">
            <a:normAutofit fontScale="77500" lnSpcReduction="20000"/>
          </a:bodyPr>
          <a:lstStyle/>
          <a:p>
            <a:pPr>
              <a:buFont typeface="Arial"/>
              <a:buChar char="•"/>
            </a:pPr>
            <a:r>
              <a:rPr lang="en-US" sz="2100">
                <a:solidFill>
                  <a:schemeClr val="tx1"/>
                </a:solidFill>
                <a:ea typeface="+mn-lt"/>
                <a:cs typeface="+mn-lt"/>
              </a:rPr>
              <a:t>Using Simple Moving Averages (SMA) and Exponentially-weighted Moving Averages (EWMA) </a:t>
            </a:r>
            <a:r>
              <a:rPr lang="en-US" sz="2100" kern="1200">
                <a:solidFill>
                  <a:schemeClr val="tx1"/>
                </a:solidFill>
                <a:ea typeface="+mn-lt"/>
                <a:cs typeface="+mn-lt"/>
              </a:rPr>
              <a:t>to </a:t>
            </a:r>
            <a:r>
              <a:rPr lang="en-US" sz="2100">
                <a:solidFill>
                  <a:schemeClr val="tx1"/>
                </a:solidFill>
                <a:ea typeface="+mn-lt"/>
                <a:cs typeface="+mn-lt"/>
              </a:rPr>
              <a:t>identify trends.</a:t>
            </a:r>
            <a:endParaRPr lang="en-US" sz="2100">
              <a:solidFill>
                <a:schemeClr val="tx1"/>
              </a:solidFill>
            </a:endParaRPr>
          </a:p>
          <a:p>
            <a:pPr>
              <a:buFont typeface="Arial"/>
              <a:buChar char="•"/>
            </a:pPr>
            <a:r>
              <a:rPr lang="en-US" sz="2100">
                <a:solidFill>
                  <a:schemeClr val="tx1"/>
                </a:solidFill>
                <a:ea typeface="+mn-lt"/>
                <a:cs typeface="+mn-lt"/>
              </a:rPr>
              <a:t>Implementing SMA </a:t>
            </a:r>
            <a:r>
              <a:rPr lang="en-US" sz="2100" kern="1200">
                <a:solidFill>
                  <a:schemeClr val="tx1"/>
                </a:solidFill>
                <a:ea typeface="+mn-lt"/>
                <a:cs typeface="+mn-lt"/>
              </a:rPr>
              <a:t>and </a:t>
            </a:r>
            <a:r>
              <a:rPr lang="en-US" sz="2100">
                <a:solidFill>
                  <a:schemeClr val="tx1"/>
                </a:solidFill>
                <a:ea typeface="+mn-lt"/>
                <a:cs typeface="+mn-lt"/>
              </a:rPr>
              <a:t>EWMA crossover strategies for trading.</a:t>
            </a:r>
            <a:endParaRPr lang="en-US" sz="2100">
              <a:solidFill>
                <a:schemeClr val="tx1"/>
              </a:solidFill>
            </a:endParaRPr>
          </a:p>
          <a:p>
            <a:pPr>
              <a:buFont typeface="Arial"/>
              <a:buChar char="•"/>
            </a:pPr>
            <a:r>
              <a:rPr lang="en-US" sz="2100">
                <a:solidFill>
                  <a:schemeClr val="tx1"/>
                </a:solidFill>
                <a:ea typeface="+mn-lt"/>
                <a:cs typeface="+mn-lt"/>
              </a:rPr>
              <a:t>Comparing the performance of these </a:t>
            </a:r>
            <a:r>
              <a:rPr lang="en-US" sz="2100" kern="1200">
                <a:solidFill>
                  <a:schemeClr val="tx1"/>
                </a:solidFill>
                <a:ea typeface="+mn-lt"/>
                <a:cs typeface="+mn-lt"/>
              </a:rPr>
              <a:t>strategies</a:t>
            </a:r>
            <a:r>
              <a:rPr lang="en-US" sz="2100">
                <a:solidFill>
                  <a:schemeClr val="tx1"/>
                </a:solidFill>
                <a:ea typeface="+mn-lt"/>
                <a:cs typeface="+mn-lt"/>
              </a:rPr>
              <a:t>.</a:t>
            </a:r>
            <a:endParaRPr lang="en-US" sz="2100">
              <a:solidFill>
                <a:schemeClr val="tx1"/>
              </a:solidFill>
            </a:endParaRPr>
          </a:p>
          <a:p>
            <a:pPr marL="0" indent="0">
              <a:buNone/>
            </a:pPr>
            <a:br>
              <a:rPr lang="en-US"/>
            </a:br>
            <a:endParaRPr lang="en-US" sz="5100">
              <a:solidFill>
                <a:schemeClr val="tx1"/>
              </a:solidFill>
            </a:endParaRPr>
          </a:p>
        </p:txBody>
      </p:sp>
      <p:pic>
        <p:nvPicPr>
          <p:cNvPr id="6" name="Picture 5" descr="3D box skeletons">
            <a:extLst>
              <a:ext uri="{FF2B5EF4-FFF2-40B4-BE49-F238E27FC236}">
                <a16:creationId xmlns:a16="http://schemas.microsoft.com/office/drawing/2014/main" id="{19CAC22E-4CCA-4421-3FD4-E8D0BF997E28}"/>
              </a:ext>
            </a:extLst>
          </p:cNvPr>
          <p:cNvPicPr>
            <a:picLocks noChangeAspect="1"/>
          </p:cNvPicPr>
          <p:nvPr/>
        </p:nvPicPr>
        <p:blipFill rotWithShape="1">
          <a:blip r:embed="rId2"/>
          <a:srcRect l="23298" r="17161" b="6"/>
          <a:stretch/>
        </p:blipFill>
        <p:spPr>
          <a:xfrm>
            <a:off x="6084873" y="-3440"/>
            <a:ext cx="6129950" cy="6861439"/>
          </a:xfrm>
          <a:custGeom>
            <a:avLst/>
            <a:gdLst/>
            <a:ahLst/>
            <a:cxnLst/>
            <a:rect l="l" t="t" r="r" b="b"/>
            <a:pathLst>
              <a:path w="6129950" h="6861439">
                <a:moveTo>
                  <a:pt x="1687527" y="0"/>
                </a:moveTo>
                <a:lnTo>
                  <a:pt x="6129950" y="0"/>
                </a:lnTo>
                <a:lnTo>
                  <a:pt x="6129950" y="6858000"/>
                </a:lnTo>
                <a:lnTo>
                  <a:pt x="5040333" y="6858000"/>
                </a:lnTo>
                <a:lnTo>
                  <a:pt x="5040333" y="6861439"/>
                </a:lnTo>
                <a:lnTo>
                  <a:pt x="272442" y="6861439"/>
                </a:lnTo>
                <a:lnTo>
                  <a:pt x="196402" y="6549696"/>
                </a:lnTo>
                <a:cubicBezTo>
                  <a:pt x="-517926" y="3427393"/>
                  <a:pt x="946083" y="3323532"/>
                  <a:pt x="946083" y="1"/>
                </a:cubicBezTo>
                <a:lnTo>
                  <a:pt x="1687527" y="1"/>
                </a:lnTo>
                <a:close/>
              </a:path>
            </a:pathLst>
          </a:custGeom>
        </p:spPr>
      </p:pic>
    </p:spTree>
    <p:extLst>
      <p:ext uri="{BB962C8B-B14F-4D97-AF65-F5344CB8AC3E}">
        <p14:creationId xmlns:p14="http://schemas.microsoft.com/office/powerpoint/2010/main" val="6536721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C2997EE-0889-44C3-AC0D-18F26AC9A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 on document with pen">
            <a:extLst>
              <a:ext uri="{FF2B5EF4-FFF2-40B4-BE49-F238E27FC236}">
                <a16:creationId xmlns:a16="http://schemas.microsoft.com/office/drawing/2014/main" id="{25DAE784-4559-BF66-1C33-6F091E1C7E9F}"/>
              </a:ext>
            </a:extLst>
          </p:cNvPr>
          <p:cNvPicPr>
            <a:picLocks noChangeAspect="1"/>
          </p:cNvPicPr>
          <p:nvPr/>
        </p:nvPicPr>
        <p:blipFill rotWithShape="1">
          <a:blip r:embed="rId2"/>
          <a:srcRect l="20261" r="6709" b="-1"/>
          <a:stretch/>
        </p:blipFill>
        <p:spPr>
          <a:xfrm>
            <a:off x="20" y="10"/>
            <a:ext cx="7503091" cy="685799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pic>
        <p:nvPicPr>
          <p:cNvPr id="2" name="Picture 1" descr="A graph with a line graph&#10;&#10;Description automatically generated">
            <a:extLst>
              <a:ext uri="{FF2B5EF4-FFF2-40B4-BE49-F238E27FC236}">
                <a16:creationId xmlns:a16="http://schemas.microsoft.com/office/drawing/2014/main" id="{B839F6B0-969E-76C5-CB2C-7427C91DC6AF}"/>
              </a:ext>
            </a:extLst>
          </p:cNvPr>
          <p:cNvPicPr>
            <a:picLocks noChangeAspect="1"/>
          </p:cNvPicPr>
          <p:nvPr/>
        </p:nvPicPr>
        <p:blipFill>
          <a:blip r:embed="rId3"/>
          <a:stretch>
            <a:fillRect/>
          </a:stretch>
        </p:blipFill>
        <p:spPr>
          <a:xfrm>
            <a:off x="-62630" y="-4225"/>
            <a:ext cx="7651315" cy="6866449"/>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pic>
        <p:nvPicPr>
          <p:cNvPr id="3" name="Picture 2" descr="A graph of a stock market&#10;&#10;Description automatically generated">
            <a:extLst>
              <a:ext uri="{FF2B5EF4-FFF2-40B4-BE49-F238E27FC236}">
                <a16:creationId xmlns:a16="http://schemas.microsoft.com/office/drawing/2014/main" id="{C5593776-4922-1519-3D54-E0471D4B92E4}"/>
              </a:ext>
            </a:extLst>
          </p:cNvPr>
          <p:cNvPicPr>
            <a:picLocks noChangeAspect="1"/>
          </p:cNvPicPr>
          <p:nvPr/>
        </p:nvPicPr>
        <p:blipFill>
          <a:blip r:embed="rId4"/>
          <a:stretch>
            <a:fillRect/>
          </a:stretch>
        </p:blipFill>
        <p:spPr>
          <a:xfrm>
            <a:off x="4091836" y="3987452"/>
            <a:ext cx="8100163" cy="2780573"/>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4" name="Picture 3" descr="A graph of a stock market&#10;&#10;Description automatically generated">
            <a:extLst>
              <a:ext uri="{FF2B5EF4-FFF2-40B4-BE49-F238E27FC236}">
                <a16:creationId xmlns:a16="http://schemas.microsoft.com/office/drawing/2014/main" id="{BB2BDF4B-5F1A-C24B-598E-3DFC54AD8955}"/>
              </a:ext>
            </a:extLst>
          </p:cNvPr>
          <p:cNvPicPr>
            <a:picLocks noChangeAspect="1"/>
          </p:cNvPicPr>
          <p:nvPr/>
        </p:nvPicPr>
        <p:blipFill>
          <a:blip r:embed="rId5"/>
          <a:stretch>
            <a:fillRect/>
          </a:stretch>
        </p:blipFill>
        <p:spPr>
          <a:xfrm>
            <a:off x="5524500" y="2610"/>
            <a:ext cx="6670109" cy="3980983"/>
          </a:xfrm>
          <a:custGeom>
            <a:avLst/>
            <a:gdLst/>
            <a:ahLst/>
            <a:cxnLst/>
            <a:rect l="l" t="t" r="r" b="b"/>
            <a:pathLst>
              <a:path w="6569769" h="3750734">
                <a:moveTo>
                  <a:pt x="1738471" y="0"/>
                </a:moveTo>
                <a:lnTo>
                  <a:pt x="6569769" y="0"/>
                </a:lnTo>
                <a:lnTo>
                  <a:pt x="6569769" y="3750734"/>
                </a:lnTo>
                <a:lnTo>
                  <a:pt x="0" y="3750734"/>
                </a:lnTo>
                <a:close/>
              </a:path>
            </a:pathLst>
          </a:custGeom>
        </p:spPr>
      </p:pic>
    </p:spTree>
    <p:extLst>
      <p:ext uri="{BB962C8B-B14F-4D97-AF65-F5344CB8AC3E}">
        <p14:creationId xmlns:p14="http://schemas.microsoft.com/office/powerpoint/2010/main" val="41288892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0DE939F9-085B-4AE7-9A36-C91DBE57BC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Right Triangle 53">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434595" y="-288386"/>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7" name="Straight Connector 5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457200" y="734608"/>
            <a:ext cx="4952999" cy="2250767"/>
          </a:xfrm>
        </p:spPr>
        <p:txBody>
          <a:bodyPr>
            <a:normAutofit/>
          </a:bodyPr>
          <a:lstStyle/>
          <a:p>
            <a:r>
              <a:rPr lang="en-US" b="1">
                <a:solidFill>
                  <a:schemeClr val="tx2"/>
                </a:solidFill>
                <a:ea typeface="+mj-lt"/>
                <a:cs typeface="+mj-lt"/>
              </a:rPr>
              <a:t>Trading Positions Strategy</a:t>
            </a:r>
            <a:endParaRPr lang="en-US">
              <a:solidFill>
                <a:schemeClr val="tx2"/>
              </a:solidFill>
              <a:cs typeface="Posterama"/>
            </a:endParaRPr>
          </a:p>
        </p:txBody>
      </p:sp>
      <p:sp>
        <p:nvSpPr>
          <p:cNvPr id="3" name="Content Placeholder"/>
          <p:cNvSpPr>
            <a:spLocks noGrp="1"/>
          </p:cNvSpPr>
          <p:nvPr>
            <p:ph idx="1"/>
          </p:nvPr>
        </p:nvSpPr>
        <p:spPr>
          <a:xfrm>
            <a:off x="457200" y="3274766"/>
            <a:ext cx="4952999" cy="2969388"/>
          </a:xfrm>
        </p:spPr>
        <p:txBody>
          <a:bodyPr vert="horz" lIns="91440" tIns="45720" rIns="91440" bIns="45720" rtlCol="0">
            <a:normAutofit/>
          </a:bodyPr>
          <a:lstStyle/>
          <a:p>
            <a:r>
              <a:rPr lang="en-US" sz="1800">
                <a:solidFill>
                  <a:schemeClr val="tx2"/>
                </a:solidFill>
                <a:ea typeface="+mn-lt"/>
                <a:cs typeface="+mn-lt"/>
              </a:rPr>
              <a:t>Implementing a simple trading strategy based on daily returns.</a:t>
            </a:r>
            <a:endParaRPr lang="en-US" sz="1800">
              <a:solidFill>
                <a:schemeClr val="tx2"/>
              </a:solidFill>
            </a:endParaRPr>
          </a:p>
          <a:p>
            <a:r>
              <a:rPr lang="en-US" sz="1800">
                <a:solidFill>
                  <a:schemeClr val="tx2"/>
                </a:solidFill>
                <a:ea typeface="+mn-lt"/>
                <a:cs typeface="+mn-lt"/>
              </a:rPr>
              <a:t>Defining positions (long, short, or neutral) based on return thresholds.</a:t>
            </a:r>
            <a:endParaRPr lang="en-US" sz="1800">
              <a:solidFill>
                <a:schemeClr val="tx2"/>
              </a:solidFill>
            </a:endParaRPr>
          </a:p>
          <a:p>
            <a:r>
              <a:rPr lang="en-US" sz="1800">
                <a:solidFill>
                  <a:schemeClr val="tx2"/>
                </a:solidFill>
                <a:ea typeface="+mn-lt"/>
                <a:cs typeface="+mn-lt"/>
              </a:rPr>
              <a:t>Calculating cumulative returns for each strategy.</a:t>
            </a:r>
            <a:endParaRPr lang="en-US" sz="1800">
              <a:solidFill>
                <a:schemeClr val="tx2"/>
              </a:solidFill>
            </a:endParaRPr>
          </a:p>
          <a:p>
            <a:pPr lvl="0"/>
            <a:endParaRPr lang="en-US" sz="1800">
              <a:solidFill>
                <a:schemeClr val="tx2"/>
              </a:solidFill>
            </a:endParaRPr>
          </a:p>
        </p:txBody>
      </p:sp>
      <p:pic>
        <p:nvPicPr>
          <p:cNvPr id="4" name="Picture 3" descr="A close-up of a graph&#10;&#10;Description automatically generated">
            <a:extLst>
              <a:ext uri="{FF2B5EF4-FFF2-40B4-BE49-F238E27FC236}">
                <a16:creationId xmlns:a16="http://schemas.microsoft.com/office/drawing/2014/main" id="{C4FA93BA-DD34-7A36-82E8-01ECDB2099A2}"/>
              </a:ext>
            </a:extLst>
          </p:cNvPr>
          <p:cNvPicPr>
            <a:picLocks noChangeAspect="1"/>
          </p:cNvPicPr>
          <p:nvPr/>
        </p:nvPicPr>
        <p:blipFill rotWithShape="1">
          <a:blip r:embed="rId2"/>
          <a:srcRect r="2" b="5310"/>
          <a:stretch/>
        </p:blipFill>
        <p:spPr>
          <a:xfrm>
            <a:off x="6307738" y="-12"/>
            <a:ext cx="5884248" cy="3434754"/>
          </a:xfrm>
          <a:custGeom>
            <a:avLst/>
            <a:gdLst/>
            <a:ahLst/>
            <a:cxnLst/>
            <a:rect l="l" t="t" r="r" b="b"/>
            <a:pathLst>
              <a:path w="5884248" h="3434754">
                <a:moveTo>
                  <a:pt x="316869" y="0"/>
                </a:moveTo>
                <a:lnTo>
                  <a:pt x="5884248" y="0"/>
                </a:lnTo>
                <a:lnTo>
                  <a:pt x="5884248" y="3434754"/>
                </a:lnTo>
                <a:lnTo>
                  <a:pt x="325503" y="3434754"/>
                </a:lnTo>
                <a:lnTo>
                  <a:pt x="323244" y="3429005"/>
                </a:lnTo>
                <a:cubicBezTo>
                  <a:pt x="17667" y="2624343"/>
                  <a:pt x="-174229" y="1819680"/>
                  <a:pt x="229286" y="307795"/>
                </a:cubicBezTo>
                <a:close/>
              </a:path>
            </a:pathLst>
          </a:custGeom>
        </p:spPr>
      </p:pic>
      <p:pic>
        <p:nvPicPr>
          <p:cNvPr id="6" name="Picture 5" descr="Graph">
            <a:extLst>
              <a:ext uri="{FF2B5EF4-FFF2-40B4-BE49-F238E27FC236}">
                <a16:creationId xmlns:a16="http://schemas.microsoft.com/office/drawing/2014/main" id="{7CFE7320-E92A-C632-E32A-E774FA489E1B}"/>
              </a:ext>
            </a:extLst>
          </p:cNvPr>
          <p:cNvPicPr>
            <a:picLocks noChangeAspect="1"/>
          </p:cNvPicPr>
          <p:nvPr/>
        </p:nvPicPr>
        <p:blipFill rotWithShape="1">
          <a:blip r:embed="rId3"/>
          <a:srcRect r="1" b="1280"/>
          <a:stretch/>
        </p:blipFill>
        <p:spPr>
          <a:xfrm>
            <a:off x="6632063" y="3431708"/>
            <a:ext cx="5559947" cy="3430537"/>
          </a:xfrm>
          <a:custGeom>
            <a:avLst/>
            <a:gdLst/>
            <a:ahLst/>
            <a:cxnLst/>
            <a:rect l="l" t="t" r="r" b="b"/>
            <a:pathLst>
              <a:path w="5559947" h="3430537">
                <a:moveTo>
                  <a:pt x="0" y="0"/>
                </a:moveTo>
                <a:lnTo>
                  <a:pt x="5559947" y="0"/>
                </a:lnTo>
                <a:lnTo>
                  <a:pt x="5559947" y="3430537"/>
                </a:lnTo>
                <a:lnTo>
                  <a:pt x="780186" y="3430537"/>
                </a:lnTo>
                <a:cubicBezTo>
                  <a:pt x="780186" y="1928500"/>
                  <a:pt x="431602" y="1083605"/>
                  <a:pt x="126095" y="320852"/>
                </a:cubicBezTo>
                <a:close/>
              </a:path>
            </a:pathLst>
          </a:custGeom>
        </p:spPr>
      </p:pic>
    </p:spTree>
    <p:extLst>
      <p:ext uri="{BB962C8B-B14F-4D97-AF65-F5344CB8AC3E}">
        <p14:creationId xmlns:p14="http://schemas.microsoft.com/office/powerpoint/2010/main" val="11982883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7C4707-9C68-44ED-A6DE-88FF7A50F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69060A4-9EDF-4FB5-87A8-A9FC83E4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663" y="217714"/>
            <a:ext cx="6968018"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chemeClr val="tx1"/>
          </a:solidFill>
          <a:ln w="12700" cap="flat" cmpd="sng" algn="ctr">
            <a:noFill/>
            <a:prstDash val="solid"/>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937A4B0-1638-4AFA-91A5-60F8BB498C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764" y="379444"/>
            <a:ext cx="6678117" cy="6490996"/>
          </a:xfrm>
          <a:custGeom>
            <a:avLst/>
            <a:gdLst>
              <a:gd name="connsiteX0" fmla="*/ 6004504 w 6647705"/>
              <a:gd name="connsiteY0" fmla="*/ 217 h 6461436"/>
              <a:gd name="connsiteX1" fmla="*/ 6043316 w 6647705"/>
              <a:gd name="connsiteY1" fmla="*/ 21512 h 6461436"/>
              <a:gd name="connsiteX2" fmla="*/ 6200652 w 6647705"/>
              <a:gd name="connsiteY2" fmla="*/ 1719217 h 6461436"/>
              <a:gd name="connsiteX3" fmla="*/ 6206825 w 6647705"/>
              <a:gd name="connsiteY3" fmla="*/ 1785827 h 6461436"/>
              <a:gd name="connsiteX4" fmla="*/ 6221227 w 6647705"/>
              <a:gd name="connsiteY4" fmla="*/ 1822016 h 6461436"/>
              <a:gd name="connsiteX5" fmla="*/ 6237305 w 6647705"/>
              <a:gd name="connsiteY5" fmla="*/ 1858891 h 6461436"/>
              <a:gd name="connsiteX6" fmla="*/ 6245339 w 6647705"/>
              <a:gd name="connsiteY6" fmla="*/ 2011010 h 6461436"/>
              <a:gd name="connsiteX7" fmla="*/ 6243065 w 6647705"/>
              <a:gd name="connsiteY7" fmla="*/ 2066060 h 6461436"/>
              <a:gd name="connsiteX8" fmla="*/ 6238739 w 6647705"/>
              <a:gd name="connsiteY8" fmla="*/ 2104210 h 6461436"/>
              <a:gd name="connsiteX9" fmla="*/ 6237021 w 6647705"/>
              <a:gd name="connsiteY9" fmla="*/ 2111648 h 6461436"/>
              <a:gd name="connsiteX10" fmla="*/ 6259718 w 6647705"/>
              <a:gd name="connsiteY10" fmla="*/ 2356556 h 6461436"/>
              <a:gd name="connsiteX11" fmla="*/ 6264060 w 6647705"/>
              <a:gd name="connsiteY11" fmla="*/ 2374375 h 6461436"/>
              <a:gd name="connsiteX12" fmla="*/ 6267041 w 6647705"/>
              <a:gd name="connsiteY12" fmla="*/ 2435573 h 6461436"/>
              <a:gd name="connsiteX13" fmla="*/ 6271496 w 6647705"/>
              <a:gd name="connsiteY13" fmla="*/ 2444087 h 6461436"/>
              <a:gd name="connsiteX14" fmla="*/ 6647705 w 6647705"/>
              <a:gd name="connsiteY14" fmla="*/ 6461436 h 6461436"/>
              <a:gd name="connsiteX15" fmla="*/ 545408 w 6647705"/>
              <a:gd name="connsiteY15" fmla="*/ 6461436 h 6461436"/>
              <a:gd name="connsiteX16" fmla="*/ 544170 w 6647705"/>
              <a:gd name="connsiteY16" fmla="*/ 6448085 h 6461436"/>
              <a:gd name="connsiteX17" fmla="*/ 533573 w 6647705"/>
              <a:gd name="connsiteY17" fmla="*/ 6434067 h 6461436"/>
              <a:gd name="connsiteX18" fmla="*/ 522439 w 6647705"/>
              <a:gd name="connsiteY18" fmla="*/ 6388375 h 6461436"/>
              <a:gd name="connsiteX19" fmla="*/ 518228 w 6647705"/>
              <a:gd name="connsiteY19" fmla="*/ 6357352 h 6461436"/>
              <a:gd name="connsiteX20" fmla="*/ 518072 w 6647705"/>
              <a:gd name="connsiteY20" fmla="*/ 6352810 h 6461436"/>
              <a:gd name="connsiteX21" fmla="*/ 523971 w 6647705"/>
              <a:gd name="connsiteY21" fmla="*/ 6314577 h 6461436"/>
              <a:gd name="connsiteX22" fmla="*/ 518934 w 6647705"/>
              <a:gd name="connsiteY22" fmla="*/ 6311532 h 6461436"/>
              <a:gd name="connsiteX23" fmla="*/ 513042 w 6647705"/>
              <a:gd name="connsiteY23" fmla="*/ 6300271 h 6461436"/>
              <a:gd name="connsiteX24" fmla="*/ 517740 w 6647705"/>
              <a:gd name="connsiteY24" fmla="*/ 6289716 h 6461436"/>
              <a:gd name="connsiteX25" fmla="*/ 523418 w 6647705"/>
              <a:gd name="connsiteY25" fmla="*/ 6241814 h 6461436"/>
              <a:gd name="connsiteX26" fmla="*/ 523922 w 6647705"/>
              <a:gd name="connsiteY26" fmla="*/ 6229603 h 6461436"/>
              <a:gd name="connsiteX27" fmla="*/ 67 w 6647705"/>
              <a:gd name="connsiteY27" fmla="*/ 577048 h 6461436"/>
              <a:gd name="connsiteX28" fmla="*/ 34408 w 6647705"/>
              <a:gd name="connsiteY28" fmla="*/ 548975 h 6461436"/>
              <a:gd name="connsiteX29" fmla="*/ 6004504 w 6647705"/>
              <a:gd name="connsiteY29" fmla="*/ 217 h 646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 on document with pen">
            <a:extLst>
              <a:ext uri="{FF2B5EF4-FFF2-40B4-BE49-F238E27FC236}">
                <a16:creationId xmlns:a16="http://schemas.microsoft.com/office/drawing/2014/main" id="{25DAE784-4559-BF66-1C33-6F091E1C7E9F}"/>
              </a:ext>
            </a:extLst>
          </p:cNvPr>
          <p:cNvPicPr>
            <a:picLocks noChangeAspect="1"/>
          </p:cNvPicPr>
          <p:nvPr/>
        </p:nvPicPr>
        <p:blipFill rotWithShape="1">
          <a:blip r:embed="rId3">
            <a:alphaModFix amt="84000"/>
          </a:blip>
          <a:srcRect l="22740" r="8684" b="-6"/>
          <a:stretch/>
        </p:blipFill>
        <p:spPr>
          <a:xfrm>
            <a:off x="457850" y="379444"/>
            <a:ext cx="6678117"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p:spPr>
      </p:pic>
      <p:sp>
        <p:nvSpPr>
          <p:cNvPr id="2" name="Title"/>
          <p:cNvSpPr>
            <a:spLocks noGrp="1"/>
          </p:cNvSpPr>
          <p:nvPr>
            <p:ph type="ctrTitle"/>
          </p:nvPr>
        </p:nvSpPr>
        <p:spPr>
          <a:xfrm>
            <a:off x="5933208" y="681036"/>
            <a:ext cx="5572992" cy="1916505"/>
          </a:xfrm>
        </p:spPr>
        <p:txBody>
          <a:bodyPr>
            <a:normAutofit/>
          </a:bodyPr>
          <a:lstStyle/>
          <a:p>
            <a:r>
              <a:rPr lang="en-US" b="1" i="0">
                <a:ea typeface="+mj-lt"/>
                <a:cs typeface="+mj-lt"/>
              </a:rPr>
              <a:t>Time Series Analysis</a:t>
            </a:r>
            <a:endParaRPr lang="en-US"/>
          </a:p>
        </p:txBody>
      </p:sp>
      <p:sp>
        <p:nvSpPr>
          <p:cNvPr id="16" name="Freeform: Shape 15">
            <a:extLst>
              <a:ext uri="{FF2B5EF4-FFF2-40B4-BE49-F238E27FC236}">
                <a16:creationId xmlns:a16="http://schemas.microsoft.com/office/drawing/2014/main" id="{60376AD7-5814-4A2B-B3FC-395355E39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830335">
            <a:off x="463402" y="118600"/>
            <a:ext cx="444795" cy="1868387"/>
          </a:xfrm>
          <a:custGeom>
            <a:avLst/>
            <a:gdLst>
              <a:gd name="connsiteX0" fmla="*/ 0 w 444795"/>
              <a:gd name="connsiteY0" fmla="*/ 78388 h 1868387"/>
              <a:gd name="connsiteX1" fmla="*/ 39454 w 444795"/>
              <a:gd name="connsiteY1" fmla="*/ 66552 h 1868387"/>
              <a:gd name="connsiteX2" fmla="*/ 139617 w 444795"/>
              <a:gd name="connsiteY2" fmla="*/ 42263 h 1868387"/>
              <a:gd name="connsiteX3" fmla="*/ 193778 w 444795"/>
              <a:gd name="connsiteY3" fmla="*/ 51160 h 1868387"/>
              <a:gd name="connsiteX4" fmla="*/ 261389 w 444795"/>
              <a:gd name="connsiteY4" fmla="*/ 36852 h 1868387"/>
              <a:gd name="connsiteX5" fmla="*/ 274876 w 444795"/>
              <a:gd name="connsiteY5" fmla="*/ 37840 h 1868387"/>
              <a:gd name="connsiteX6" fmla="*/ 280032 w 444795"/>
              <a:gd name="connsiteY6" fmla="*/ 48921 h 1868387"/>
              <a:gd name="connsiteX7" fmla="*/ 284781 w 444795"/>
              <a:gd name="connsiteY7" fmla="*/ 50980 h 1868387"/>
              <a:gd name="connsiteX8" fmla="*/ 300007 w 444795"/>
              <a:gd name="connsiteY8" fmla="*/ 37078 h 1868387"/>
              <a:gd name="connsiteX9" fmla="*/ 375999 w 444795"/>
              <a:gd name="connsiteY9" fmla="*/ 45281 h 1868387"/>
              <a:gd name="connsiteX10" fmla="*/ 417584 w 444795"/>
              <a:gd name="connsiteY10" fmla="*/ 9727 h 1868387"/>
              <a:gd name="connsiteX11" fmla="*/ 444795 w 444795"/>
              <a:gd name="connsiteY11" fmla="*/ 0 h 1868387"/>
              <a:gd name="connsiteX12" fmla="*/ 444795 w 444795"/>
              <a:gd name="connsiteY12" fmla="*/ 1864840 h 1868387"/>
              <a:gd name="connsiteX13" fmla="*/ 430079 w 444795"/>
              <a:gd name="connsiteY13" fmla="*/ 1860813 h 1868387"/>
              <a:gd name="connsiteX14" fmla="*/ 383783 w 444795"/>
              <a:gd name="connsiteY14" fmla="*/ 1862444 h 1868387"/>
              <a:gd name="connsiteX15" fmla="*/ 370358 w 444795"/>
              <a:gd name="connsiteY15" fmla="*/ 1868387 h 1868387"/>
              <a:gd name="connsiteX16" fmla="*/ 336658 w 444795"/>
              <a:gd name="connsiteY16" fmla="*/ 1868387 h 1868387"/>
              <a:gd name="connsiteX17" fmla="*/ 306546 w 444795"/>
              <a:gd name="connsiteY17" fmla="*/ 1858526 h 1868387"/>
              <a:gd name="connsiteX18" fmla="*/ 236457 w 444795"/>
              <a:gd name="connsiteY18" fmla="*/ 1847671 h 1868387"/>
              <a:gd name="connsiteX19" fmla="*/ 205722 w 444795"/>
              <a:gd name="connsiteY19" fmla="*/ 1841430 h 1868387"/>
              <a:gd name="connsiteX20" fmla="*/ 181807 w 444795"/>
              <a:gd name="connsiteY20" fmla="*/ 1823771 h 1868387"/>
              <a:gd name="connsiteX21" fmla="*/ 178439 w 444795"/>
              <a:gd name="connsiteY21" fmla="*/ 1808957 h 1868387"/>
              <a:gd name="connsiteX22" fmla="*/ 161935 w 444795"/>
              <a:gd name="connsiteY22" fmla="*/ 1803551 h 1868387"/>
              <a:gd name="connsiteX23" fmla="*/ 158071 w 444795"/>
              <a:gd name="connsiteY23" fmla="*/ 1799541 h 1868387"/>
              <a:gd name="connsiteX24" fmla="*/ 135376 w 444795"/>
              <a:gd name="connsiteY24" fmla="*/ 1779136 h 1868387"/>
              <a:gd name="connsiteX25" fmla="*/ 132952 w 444795"/>
              <a:gd name="connsiteY25" fmla="*/ 1786380 h 1868387"/>
              <a:gd name="connsiteX26" fmla="*/ 0 w 444795"/>
              <a:gd name="connsiteY26" fmla="*/ 1663146 h 186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4795" h="1868387">
                <a:moveTo>
                  <a:pt x="0" y="78388"/>
                </a:moveTo>
                <a:lnTo>
                  <a:pt x="39454" y="66552"/>
                </a:lnTo>
                <a:cubicBezTo>
                  <a:pt x="73377" y="59047"/>
                  <a:pt x="108602" y="54461"/>
                  <a:pt x="139617" y="42263"/>
                </a:cubicBezTo>
                <a:cubicBezTo>
                  <a:pt x="180799" y="87869"/>
                  <a:pt x="156173" y="44723"/>
                  <a:pt x="193778" y="51160"/>
                </a:cubicBezTo>
                <a:lnTo>
                  <a:pt x="261389" y="36852"/>
                </a:lnTo>
                <a:lnTo>
                  <a:pt x="274876" y="37840"/>
                </a:lnTo>
                <a:lnTo>
                  <a:pt x="280032" y="48921"/>
                </a:lnTo>
                <a:lnTo>
                  <a:pt x="284781" y="50980"/>
                </a:lnTo>
                <a:lnTo>
                  <a:pt x="300007" y="37078"/>
                </a:lnTo>
                <a:cubicBezTo>
                  <a:pt x="322467" y="29589"/>
                  <a:pt x="353078" y="47149"/>
                  <a:pt x="375999" y="45281"/>
                </a:cubicBezTo>
                <a:cubicBezTo>
                  <a:pt x="382977" y="27666"/>
                  <a:pt x="397501" y="17994"/>
                  <a:pt x="417584" y="9727"/>
                </a:cubicBezTo>
                <a:lnTo>
                  <a:pt x="444795" y="0"/>
                </a:lnTo>
                <a:lnTo>
                  <a:pt x="444795" y="1864840"/>
                </a:lnTo>
                <a:lnTo>
                  <a:pt x="430079" y="1860813"/>
                </a:lnTo>
                <a:cubicBezTo>
                  <a:pt x="411946" y="1857931"/>
                  <a:pt x="392950" y="1858479"/>
                  <a:pt x="383783" y="1862444"/>
                </a:cubicBezTo>
                <a:lnTo>
                  <a:pt x="370358" y="1868387"/>
                </a:lnTo>
                <a:lnTo>
                  <a:pt x="336658" y="1868387"/>
                </a:lnTo>
                <a:lnTo>
                  <a:pt x="306546" y="1858526"/>
                </a:lnTo>
                <a:cubicBezTo>
                  <a:pt x="280888" y="1847233"/>
                  <a:pt x="256422" y="1834783"/>
                  <a:pt x="236457" y="1847671"/>
                </a:cubicBezTo>
                <a:cubicBezTo>
                  <a:pt x="224964" y="1848497"/>
                  <a:pt x="214878" y="1845991"/>
                  <a:pt x="205722" y="1841430"/>
                </a:cubicBezTo>
                <a:lnTo>
                  <a:pt x="181807" y="1823771"/>
                </a:lnTo>
                <a:lnTo>
                  <a:pt x="178439" y="1808957"/>
                </a:lnTo>
                <a:lnTo>
                  <a:pt x="161935" y="1803551"/>
                </a:lnTo>
                <a:lnTo>
                  <a:pt x="158071" y="1799541"/>
                </a:lnTo>
                <a:cubicBezTo>
                  <a:pt x="150700" y="1791836"/>
                  <a:pt x="143295" y="1784610"/>
                  <a:pt x="135376" y="1779136"/>
                </a:cubicBezTo>
                <a:lnTo>
                  <a:pt x="132952" y="1786380"/>
                </a:lnTo>
                <a:lnTo>
                  <a:pt x="0" y="1663146"/>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p:cNvSpPr>
            <a:spLocks noGrp="1"/>
          </p:cNvSpPr>
          <p:nvPr>
            <p:ph idx="1"/>
          </p:nvPr>
        </p:nvSpPr>
        <p:spPr>
          <a:xfrm>
            <a:off x="7791796" y="3060862"/>
            <a:ext cx="3447012" cy="3116101"/>
          </a:xfrm>
        </p:spPr>
        <p:txBody>
          <a:bodyPr vert="horz" lIns="91440" tIns="45720" rIns="91440" bIns="45720" rtlCol="0" anchor="t">
            <a:normAutofit/>
          </a:bodyPr>
          <a:lstStyle/>
          <a:p>
            <a:r>
              <a:rPr lang="en-US">
                <a:ea typeface="+mn-lt"/>
                <a:cs typeface="+mn-lt"/>
              </a:rPr>
              <a:t>Applying the Hodrick-Prescott (HP) filter to separate trends and cycles in the Bitcoin price.</a:t>
            </a:r>
            <a:endParaRPr lang="en-US"/>
          </a:p>
          <a:p>
            <a:r>
              <a:rPr lang="en-US">
                <a:ea typeface="+mn-lt"/>
                <a:cs typeface="+mn-lt"/>
              </a:rPr>
              <a:t>Visualizing the trend and cyclical components.</a:t>
            </a:r>
            <a:endParaRPr lang="en-US"/>
          </a:p>
          <a:p>
            <a:r>
              <a:rPr lang="en-US">
                <a:ea typeface="+mn-lt"/>
                <a:cs typeface="+mn-lt"/>
              </a:rPr>
              <a:t>Identifying periods of high volatility or unusual behavior.</a:t>
            </a:r>
            <a:endParaRPr lang="en-US"/>
          </a:p>
          <a:p>
            <a:pPr lvl="0">
              <a:lnSpc>
                <a:spcPct val="110000"/>
              </a:lnSpc>
            </a:pPr>
            <a:endParaRPr lang="en-US" sz="1400"/>
          </a:p>
        </p:txBody>
      </p:sp>
      <p:grpSp>
        <p:nvGrpSpPr>
          <p:cNvPr id="18" name="Group 17">
            <a:extLst>
              <a:ext uri="{FF2B5EF4-FFF2-40B4-BE49-F238E27FC236}">
                <a16:creationId xmlns:a16="http://schemas.microsoft.com/office/drawing/2014/main" id="{D2D2835C-DDE9-4332-9476-94B711F053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9" name="Group 18">
              <a:extLst>
                <a:ext uri="{FF2B5EF4-FFF2-40B4-BE49-F238E27FC236}">
                  <a16:creationId xmlns:a16="http://schemas.microsoft.com/office/drawing/2014/main" id="{37647015-EE9A-4F89-A88A-DC5786E6638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21" name="Straight Connector 20">
                <a:extLst>
                  <a:ext uri="{FF2B5EF4-FFF2-40B4-BE49-F238E27FC236}">
                    <a16:creationId xmlns:a16="http://schemas.microsoft.com/office/drawing/2014/main" id="{CB275C9D-23AD-4120-B860-4A64988102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7793833-C4D8-475A-86F4-45B2FFCF4F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Oval 19">
              <a:extLst>
                <a:ext uri="{FF2B5EF4-FFF2-40B4-BE49-F238E27FC236}">
                  <a16:creationId xmlns:a16="http://schemas.microsoft.com/office/drawing/2014/main" id="{CBDF05EB-F6AC-4339-BC6E-8D6527685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535824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B sign-on figures">
            <a:extLst>
              <a:ext uri="{FF2B5EF4-FFF2-40B4-BE49-F238E27FC236}">
                <a16:creationId xmlns:a16="http://schemas.microsoft.com/office/drawing/2014/main" id="{F8690045-C564-F563-BD80-980A74847AF8}"/>
              </a:ext>
            </a:extLst>
          </p:cNvPr>
          <p:cNvPicPr>
            <a:picLocks noChangeAspect="1"/>
          </p:cNvPicPr>
          <p:nvPr/>
        </p:nvPicPr>
        <p:blipFill rotWithShape="1">
          <a:blip r:embed="rId2"/>
          <a:srcRect l="14442" r="20908" b="1"/>
          <a:stretch/>
        </p:blipFill>
        <p:spPr>
          <a:xfrm>
            <a:off x="-8" y="762006"/>
            <a:ext cx="5948805" cy="6095979"/>
          </a:xfrm>
          <a:custGeom>
            <a:avLst/>
            <a:gdLst/>
            <a:ahLst/>
            <a:cxnLst/>
            <a:rect l="l" t="t" r="r" b="b"/>
            <a:pathLst>
              <a:path w="5948805" h="6095979">
                <a:moveTo>
                  <a:pt x="1573832" y="765"/>
                </a:moveTo>
                <a:cubicBezTo>
                  <a:pt x="1940190" y="-10734"/>
                  <a:pt x="2329345" y="109280"/>
                  <a:pt x="2734663" y="238687"/>
                </a:cubicBezTo>
                <a:cubicBezTo>
                  <a:pt x="4118244" y="680647"/>
                  <a:pt x="5296697" y="1302752"/>
                  <a:pt x="5668316" y="3639516"/>
                </a:cubicBezTo>
                <a:cubicBezTo>
                  <a:pt x="5788298" y="4393559"/>
                  <a:pt x="5890546" y="5142244"/>
                  <a:pt x="5937022" y="5865869"/>
                </a:cubicBezTo>
                <a:lnTo>
                  <a:pt x="5948805" y="6095979"/>
                </a:lnTo>
                <a:lnTo>
                  <a:pt x="0" y="6095979"/>
                </a:lnTo>
                <a:lnTo>
                  <a:pt x="0" y="1621672"/>
                </a:lnTo>
                <a:lnTo>
                  <a:pt x="36310" y="1518814"/>
                </a:lnTo>
                <a:cubicBezTo>
                  <a:pt x="109805" y="1321982"/>
                  <a:pt x="192755" y="1133640"/>
                  <a:pt x="287891" y="956872"/>
                </a:cubicBezTo>
                <a:cubicBezTo>
                  <a:pt x="669453" y="247734"/>
                  <a:pt x="1102800" y="15549"/>
                  <a:pt x="1573832" y="765"/>
                </a:cubicBezTo>
                <a:close/>
              </a:path>
            </a:pathLst>
          </a:custGeom>
        </p:spPr>
      </p:pic>
      <p:sp>
        <p:nvSpPr>
          <p:cNvPr id="19" name="Freeform: Shape 18">
            <a:extLst>
              <a:ext uri="{FF2B5EF4-FFF2-40B4-BE49-F238E27FC236}">
                <a16:creationId xmlns:a16="http://schemas.microsoft.com/office/drawing/2014/main" id="{A3BFB3E6-2D9E-4A5C-826F-44A91F5977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16" name="Content Placeholder"/>
          <p:cNvSpPr>
            <a:spLocks noGrp="1"/>
          </p:cNvSpPr>
          <p:nvPr>
            <p:ph idx="1"/>
          </p:nvPr>
        </p:nvSpPr>
        <p:spPr>
          <a:xfrm>
            <a:off x="6858001" y="3048000"/>
            <a:ext cx="4572000" cy="3641767"/>
          </a:xfrm>
        </p:spPr>
        <p:txBody>
          <a:bodyPr vert="horz" lIns="91440" tIns="45720" rIns="91440" bIns="45720" rtlCol="0" anchor="t">
            <a:noAutofit/>
          </a:bodyPr>
          <a:lstStyle/>
          <a:p>
            <a:pPr>
              <a:lnSpc>
                <a:spcPct val="115000"/>
              </a:lnSpc>
            </a:pPr>
            <a:r>
              <a:rPr lang="en-US" sz="1400">
                <a:latin typeface="Arial"/>
                <a:cs typeface="Arial"/>
              </a:rPr>
              <a:t>Welcome to an exploration of the intersection of technology, data, finance, and Bitcoin</a:t>
            </a:r>
            <a:endParaRPr lang="en-US" sz="1400">
              <a:solidFill>
                <a:srgbClr val="FFFFFF">
                  <a:alpha val="70000"/>
                </a:srgbClr>
              </a:solidFill>
              <a:latin typeface="Arial"/>
              <a:cs typeface="Arial"/>
            </a:endParaRPr>
          </a:p>
          <a:p>
            <a:pPr>
              <a:lnSpc>
                <a:spcPct val="115000"/>
              </a:lnSpc>
            </a:pPr>
            <a:r>
              <a:rPr lang="en-US" sz="1400">
                <a:latin typeface="Arial"/>
                <a:cs typeface="Arial"/>
              </a:rPr>
              <a:t>Get ready to dive deep into BTC's price movements and trading strategies using Python and </a:t>
            </a:r>
            <a:r>
              <a:rPr lang="en-US" sz="1400" err="1">
                <a:latin typeface="Arial"/>
                <a:cs typeface="Arial"/>
              </a:rPr>
              <a:t>Streamlit</a:t>
            </a:r>
            <a:endParaRPr lang="en-US" sz="1400">
              <a:solidFill>
                <a:srgbClr val="FFFFFF">
                  <a:alpha val="70000"/>
                </a:srgbClr>
              </a:solidFill>
              <a:latin typeface="Arial"/>
              <a:cs typeface="Arial"/>
            </a:endParaRPr>
          </a:p>
          <a:p>
            <a:pPr>
              <a:lnSpc>
                <a:spcPct val="115000"/>
              </a:lnSpc>
            </a:pPr>
            <a:r>
              <a:rPr lang="en-US" sz="1400">
                <a:latin typeface="Arial"/>
                <a:cs typeface="Arial"/>
              </a:rPr>
              <a:t>Bitcoin, the pioneer of cryptocurrencies, is decentralized and operates on blockchain technology</a:t>
            </a:r>
            <a:endParaRPr lang="en-US" sz="1400">
              <a:solidFill>
                <a:srgbClr val="FFFFFF">
                  <a:alpha val="70000"/>
                </a:srgbClr>
              </a:solidFill>
              <a:latin typeface="Arial"/>
              <a:cs typeface="Arial"/>
            </a:endParaRPr>
          </a:p>
          <a:p>
            <a:pPr>
              <a:lnSpc>
                <a:spcPct val="115000"/>
              </a:lnSpc>
            </a:pPr>
            <a:r>
              <a:rPr lang="en-US" sz="1400">
                <a:latin typeface="Arial"/>
                <a:cs typeface="Arial"/>
              </a:rPr>
              <a:t>It offers fast transactions, security, decentralization, and a capped supply of 21 million coins</a:t>
            </a:r>
            <a:endParaRPr lang="en-US" sz="1400">
              <a:solidFill>
                <a:srgbClr val="FFFFFF">
                  <a:alpha val="70000"/>
                </a:srgbClr>
              </a:solidFill>
              <a:latin typeface="Arial"/>
              <a:cs typeface="Arial"/>
            </a:endParaRPr>
          </a:p>
          <a:p>
            <a:pPr>
              <a:lnSpc>
                <a:spcPct val="115000"/>
              </a:lnSpc>
            </a:pPr>
            <a:r>
              <a:rPr lang="en-US" sz="1400">
                <a:latin typeface="Arial"/>
                <a:cs typeface="Arial"/>
              </a:rPr>
              <a:t>Bitcoin's impact on finance, decentralization, and possibilities in cross-border payments are transformative</a:t>
            </a:r>
            <a:endParaRPr lang="en-US" sz="1400">
              <a:solidFill>
                <a:srgbClr val="FFFFFF">
                  <a:alpha val="70000"/>
                </a:srgbClr>
              </a:solidFill>
              <a:latin typeface="Arial"/>
              <a:cs typeface="Arial"/>
            </a:endParaRPr>
          </a:p>
        </p:txBody>
      </p:sp>
      <p:sp>
        <p:nvSpPr>
          <p:cNvPr id="2" name="Title"/>
          <p:cNvSpPr>
            <a:spLocks noGrp="1"/>
          </p:cNvSpPr>
          <p:nvPr>
            <p:ph type="ctrTitle"/>
          </p:nvPr>
        </p:nvSpPr>
        <p:spPr>
          <a:xfrm>
            <a:off x="6858000" y="1523990"/>
            <a:ext cx="4572000" cy="1524010"/>
          </a:xfrm>
        </p:spPr>
        <p:txBody>
          <a:bodyPr anchor="t">
            <a:normAutofit/>
          </a:bodyPr>
          <a:lstStyle/>
          <a:p>
            <a:r>
              <a:rPr lang="en-US" sz="3200">
                <a:ea typeface="+mj-lt"/>
                <a:cs typeface="+mj-lt"/>
              </a:rPr>
              <a:t>Introduction</a:t>
            </a:r>
          </a:p>
        </p:txBody>
      </p:sp>
    </p:spTree>
    <p:extLst>
      <p:ext uri="{BB962C8B-B14F-4D97-AF65-F5344CB8AC3E}">
        <p14:creationId xmlns:p14="http://schemas.microsoft.com/office/powerpoint/2010/main" val="41949917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C2997EE-0889-44C3-AC0D-18F26AC9A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 on document with pen">
            <a:extLst>
              <a:ext uri="{FF2B5EF4-FFF2-40B4-BE49-F238E27FC236}">
                <a16:creationId xmlns:a16="http://schemas.microsoft.com/office/drawing/2014/main" id="{25DAE784-4559-BF66-1C33-6F091E1C7E9F}"/>
              </a:ext>
            </a:extLst>
          </p:cNvPr>
          <p:cNvPicPr>
            <a:picLocks noChangeAspect="1"/>
          </p:cNvPicPr>
          <p:nvPr/>
        </p:nvPicPr>
        <p:blipFill rotWithShape="1">
          <a:blip r:embed="rId2"/>
          <a:srcRect l="20261" r="6709" b="-1"/>
          <a:stretch/>
        </p:blipFill>
        <p:spPr>
          <a:xfrm>
            <a:off x="20" y="10"/>
            <a:ext cx="7503091" cy="685799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pic>
        <p:nvPicPr>
          <p:cNvPr id="3" name="Picture 2" descr="A graph of a stock market&#10;&#10;Description automatically generated">
            <a:extLst>
              <a:ext uri="{FF2B5EF4-FFF2-40B4-BE49-F238E27FC236}">
                <a16:creationId xmlns:a16="http://schemas.microsoft.com/office/drawing/2014/main" id="{C5593776-4922-1519-3D54-E0471D4B92E4}"/>
              </a:ext>
            </a:extLst>
          </p:cNvPr>
          <p:cNvPicPr>
            <a:picLocks noChangeAspect="1"/>
          </p:cNvPicPr>
          <p:nvPr/>
        </p:nvPicPr>
        <p:blipFill>
          <a:blip r:embed="rId3"/>
          <a:stretch>
            <a:fillRect/>
          </a:stretch>
        </p:blipFill>
        <p:spPr>
          <a:xfrm>
            <a:off x="4091836" y="3987452"/>
            <a:ext cx="8100163" cy="2780573"/>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4" name="Picture 3" descr="A graph of a stock market&#10;&#10;Description automatically generated">
            <a:extLst>
              <a:ext uri="{FF2B5EF4-FFF2-40B4-BE49-F238E27FC236}">
                <a16:creationId xmlns:a16="http://schemas.microsoft.com/office/drawing/2014/main" id="{BB2BDF4B-5F1A-C24B-598E-3DFC54AD8955}"/>
              </a:ext>
            </a:extLst>
          </p:cNvPr>
          <p:cNvPicPr>
            <a:picLocks noChangeAspect="1"/>
          </p:cNvPicPr>
          <p:nvPr/>
        </p:nvPicPr>
        <p:blipFill>
          <a:blip r:embed="rId4"/>
          <a:stretch>
            <a:fillRect/>
          </a:stretch>
        </p:blipFill>
        <p:spPr>
          <a:xfrm>
            <a:off x="5524500" y="2610"/>
            <a:ext cx="6670109" cy="3980983"/>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5" name="Picture 4">
            <a:extLst>
              <a:ext uri="{FF2B5EF4-FFF2-40B4-BE49-F238E27FC236}">
                <a16:creationId xmlns:a16="http://schemas.microsoft.com/office/drawing/2014/main" id="{49B22F4A-CA23-86D7-CDDF-EE4085E8BA01}"/>
              </a:ext>
            </a:extLst>
          </p:cNvPr>
          <p:cNvPicPr>
            <a:picLocks noChangeAspect="1"/>
          </p:cNvPicPr>
          <p:nvPr/>
        </p:nvPicPr>
        <p:blipFill>
          <a:blip r:embed="rId5"/>
          <a:stretch>
            <a:fillRect/>
          </a:stretch>
        </p:blipFill>
        <p:spPr>
          <a:xfrm>
            <a:off x="-59688" y="0"/>
            <a:ext cx="7565204" cy="685800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spTree>
    <p:extLst>
      <p:ext uri="{BB962C8B-B14F-4D97-AF65-F5344CB8AC3E}">
        <p14:creationId xmlns:p14="http://schemas.microsoft.com/office/powerpoint/2010/main" val="2189391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7C4707-9C68-44ED-A6DE-88FF7A50F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69060A4-9EDF-4FB5-87A8-A9FC83E4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663" y="217714"/>
            <a:ext cx="6968018"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chemeClr val="tx1"/>
          </a:solidFill>
          <a:ln w="12700" cap="flat" cmpd="sng" algn="ctr">
            <a:noFill/>
            <a:prstDash val="solid"/>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937A4B0-1638-4AFA-91A5-60F8BB498C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764" y="379444"/>
            <a:ext cx="6678117" cy="6490996"/>
          </a:xfrm>
          <a:custGeom>
            <a:avLst/>
            <a:gdLst>
              <a:gd name="connsiteX0" fmla="*/ 6004504 w 6647705"/>
              <a:gd name="connsiteY0" fmla="*/ 217 h 6461436"/>
              <a:gd name="connsiteX1" fmla="*/ 6043316 w 6647705"/>
              <a:gd name="connsiteY1" fmla="*/ 21512 h 6461436"/>
              <a:gd name="connsiteX2" fmla="*/ 6200652 w 6647705"/>
              <a:gd name="connsiteY2" fmla="*/ 1719217 h 6461436"/>
              <a:gd name="connsiteX3" fmla="*/ 6206825 w 6647705"/>
              <a:gd name="connsiteY3" fmla="*/ 1785827 h 6461436"/>
              <a:gd name="connsiteX4" fmla="*/ 6221227 w 6647705"/>
              <a:gd name="connsiteY4" fmla="*/ 1822016 h 6461436"/>
              <a:gd name="connsiteX5" fmla="*/ 6237305 w 6647705"/>
              <a:gd name="connsiteY5" fmla="*/ 1858891 h 6461436"/>
              <a:gd name="connsiteX6" fmla="*/ 6245339 w 6647705"/>
              <a:gd name="connsiteY6" fmla="*/ 2011010 h 6461436"/>
              <a:gd name="connsiteX7" fmla="*/ 6243065 w 6647705"/>
              <a:gd name="connsiteY7" fmla="*/ 2066060 h 6461436"/>
              <a:gd name="connsiteX8" fmla="*/ 6238739 w 6647705"/>
              <a:gd name="connsiteY8" fmla="*/ 2104210 h 6461436"/>
              <a:gd name="connsiteX9" fmla="*/ 6237021 w 6647705"/>
              <a:gd name="connsiteY9" fmla="*/ 2111648 h 6461436"/>
              <a:gd name="connsiteX10" fmla="*/ 6259718 w 6647705"/>
              <a:gd name="connsiteY10" fmla="*/ 2356556 h 6461436"/>
              <a:gd name="connsiteX11" fmla="*/ 6264060 w 6647705"/>
              <a:gd name="connsiteY11" fmla="*/ 2374375 h 6461436"/>
              <a:gd name="connsiteX12" fmla="*/ 6267041 w 6647705"/>
              <a:gd name="connsiteY12" fmla="*/ 2435573 h 6461436"/>
              <a:gd name="connsiteX13" fmla="*/ 6271496 w 6647705"/>
              <a:gd name="connsiteY13" fmla="*/ 2444087 h 6461436"/>
              <a:gd name="connsiteX14" fmla="*/ 6647705 w 6647705"/>
              <a:gd name="connsiteY14" fmla="*/ 6461436 h 6461436"/>
              <a:gd name="connsiteX15" fmla="*/ 545408 w 6647705"/>
              <a:gd name="connsiteY15" fmla="*/ 6461436 h 6461436"/>
              <a:gd name="connsiteX16" fmla="*/ 544170 w 6647705"/>
              <a:gd name="connsiteY16" fmla="*/ 6448085 h 6461436"/>
              <a:gd name="connsiteX17" fmla="*/ 533573 w 6647705"/>
              <a:gd name="connsiteY17" fmla="*/ 6434067 h 6461436"/>
              <a:gd name="connsiteX18" fmla="*/ 522439 w 6647705"/>
              <a:gd name="connsiteY18" fmla="*/ 6388375 h 6461436"/>
              <a:gd name="connsiteX19" fmla="*/ 518228 w 6647705"/>
              <a:gd name="connsiteY19" fmla="*/ 6357352 h 6461436"/>
              <a:gd name="connsiteX20" fmla="*/ 518072 w 6647705"/>
              <a:gd name="connsiteY20" fmla="*/ 6352810 h 6461436"/>
              <a:gd name="connsiteX21" fmla="*/ 523971 w 6647705"/>
              <a:gd name="connsiteY21" fmla="*/ 6314577 h 6461436"/>
              <a:gd name="connsiteX22" fmla="*/ 518934 w 6647705"/>
              <a:gd name="connsiteY22" fmla="*/ 6311532 h 6461436"/>
              <a:gd name="connsiteX23" fmla="*/ 513042 w 6647705"/>
              <a:gd name="connsiteY23" fmla="*/ 6300271 h 6461436"/>
              <a:gd name="connsiteX24" fmla="*/ 517740 w 6647705"/>
              <a:gd name="connsiteY24" fmla="*/ 6289716 h 6461436"/>
              <a:gd name="connsiteX25" fmla="*/ 523418 w 6647705"/>
              <a:gd name="connsiteY25" fmla="*/ 6241814 h 6461436"/>
              <a:gd name="connsiteX26" fmla="*/ 523922 w 6647705"/>
              <a:gd name="connsiteY26" fmla="*/ 6229603 h 6461436"/>
              <a:gd name="connsiteX27" fmla="*/ 67 w 6647705"/>
              <a:gd name="connsiteY27" fmla="*/ 577048 h 6461436"/>
              <a:gd name="connsiteX28" fmla="*/ 34408 w 6647705"/>
              <a:gd name="connsiteY28" fmla="*/ 548975 h 6461436"/>
              <a:gd name="connsiteX29" fmla="*/ 6004504 w 6647705"/>
              <a:gd name="connsiteY29" fmla="*/ 217 h 646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 on document with pen">
            <a:extLst>
              <a:ext uri="{FF2B5EF4-FFF2-40B4-BE49-F238E27FC236}">
                <a16:creationId xmlns:a16="http://schemas.microsoft.com/office/drawing/2014/main" id="{25DAE784-4559-BF66-1C33-6F091E1C7E9F}"/>
              </a:ext>
            </a:extLst>
          </p:cNvPr>
          <p:cNvPicPr>
            <a:picLocks noChangeAspect="1"/>
          </p:cNvPicPr>
          <p:nvPr/>
        </p:nvPicPr>
        <p:blipFill rotWithShape="1">
          <a:blip r:embed="rId3">
            <a:alphaModFix amt="84000"/>
          </a:blip>
          <a:srcRect l="22740" r="8684" b="-6"/>
          <a:stretch/>
        </p:blipFill>
        <p:spPr>
          <a:xfrm>
            <a:off x="457850" y="379444"/>
            <a:ext cx="6678117"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p:spPr>
      </p:pic>
      <p:sp>
        <p:nvSpPr>
          <p:cNvPr id="2" name="Title"/>
          <p:cNvSpPr>
            <a:spLocks noGrp="1"/>
          </p:cNvSpPr>
          <p:nvPr>
            <p:ph type="ctrTitle"/>
          </p:nvPr>
        </p:nvSpPr>
        <p:spPr>
          <a:xfrm>
            <a:off x="5933208" y="681036"/>
            <a:ext cx="5572992" cy="1916505"/>
          </a:xfrm>
        </p:spPr>
        <p:txBody>
          <a:bodyPr>
            <a:normAutofit/>
          </a:bodyPr>
          <a:lstStyle/>
          <a:p>
            <a:r>
              <a:rPr lang="en-US" sz="2800" b="1" i="0">
                <a:ea typeface="+mj-lt"/>
                <a:cs typeface="+mj-lt"/>
              </a:rPr>
              <a:t>Seasonality and Stationarity</a:t>
            </a:r>
            <a:endParaRPr lang="en-US" sz="2800"/>
          </a:p>
        </p:txBody>
      </p:sp>
      <p:sp>
        <p:nvSpPr>
          <p:cNvPr id="16" name="Freeform: Shape 15">
            <a:extLst>
              <a:ext uri="{FF2B5EF4-FFF2-40B4-BE49-F238E27FC236}">
                <a16:creationId xmlns:a16="http://schemas.microsoft.com/office/drawing/2014/main" id="{60376AD7-5814-4A2B-B3FC-395355E39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830335">
            <a:off x="463402" y="118600"/>
            <a:ext cx="444795" cy="1868387"/>
          </a:xfrm>
          <a:custGeom>
            <a:avLst/>
            <a:gdLst>
              <a:gd name="connsiteX0" fmla="*/ 0 w 444795"/>
              <a:gd name="connsiteY0" fmla="*/ 78388 h 1868387"/>
              <a:gd name="connsiteX1" fmla="*/ 39454 w 444795"/>
              <a:gd name="connsiteY1" fmla="*/ 66552 h 1868387"/>
              <a:gd name="connsiteX2" fmla="*/ 139617 w 444795"/>
              <a:gd name="connsiteY2" fmla="*/ 42263 h 1868387"/>
              <a:gd name="connsiteX3" fmla="*/ 193778 w 444795"/>
              <a:gd name="connsiteY3" fmla="*/ 51160 h 1868387"/>
              <a:gd name="connsiteX4" fmla="*/ 261389 w 444795"/>
              <a:gd name="connsiteY4" fmla="*/ 36852 h 1868387"/>
              <a:gd name="connsiteX5" fmla="*/ 274876 w 444795"/>
              <a:gd name="connsiteY5" fmla="*/ 37840 h 1868387"/>
              <a:gd name="connsiteX6" fmla="*/ 280032 w 444795"/>
              <a:gd name="connsiteY6" fmla="*/ 48921 h 1868387"/>
              <a:gd name="connsiteX7" fmla="*/ 284781 w 444795"/>
              <a:gd name="connsiteY7" fmla="*/ 50980 h 1868387"/>
              <a:gd name="connsiteX8" fmla="*/ 300007 w 444795"/>
              <a:gd name="connsiteY8" fmla="*/ 37078 h 1868387"/>
              <a:gd name="connsiteX9" fmla="*/ 375999 w 444795"/>
              <a:gd name="connsiteY9" fmla="*/ 45281 h 1868387"/>
              <a:gd name="connsiteX10" fmla="*/ 417584 w 444795"/>
              <a:gd name="connsiteY10" fmla="*/ 9727 h 1868387"/>
              <a:gd name="connsiteX11" fmla="*/ 444795 w 444795"/>
              <a:gd name="connsiteY11" fmla="*/ 0 h 1868387"/>
              <a:gd name="connsiteX12" fmla="*/ 444795 w 444795"/>
              <a:gd name="connsiteY12" fmla="*/ 1864840 h 1868387"/>
              <a:gd name="connsiteX13" fmla="*/ 430079 w 444795"/>
              <a:gd name="connsiteY13" fmla="*/ 1860813 h 1868387"/>
              <a:gd name="connsiteX14" fmla="*/ 383783 w 444795"/>
              <a:gd name="connsiteY14" fmla="*/ 1862444 h 1868387"/>
              <a:gd name="connsiteX15" fmla="*/ 370358 w 444795"/>
              <a:gd name="connsiteY15" fmla="*/ 1868387 h 1868387"/>
              <a:gd name="connsiteX16" fmla="*/ 336658 w 444795"/>
              <a:gd name="connsiteY16" fmla="*/ 1868387 h 1868387"/>
              <a:gd name="connsiteX17" fmla="*/ 306546 w 444795"/>
              <a:gd name="connsiteY17" fmla="*/ 1858526 h 1868387"/>
              <a:gd name="connsiteX18" fmla="*/ 236457 w 444795"/>
              <a:gd name="connsiteY18" fmla="*/ 1847671 h 1868387"/>
              <a:gd name="connsiteX19" fmla="*/ 205722 w 444795"/>
              <a:gd name="connsiteY19" fmla="*/ 1841430 h 1868387"/>
              <a:gd name="connsiteX20" fmla="*/ 181807 w 444795"/>
              <a:gd name="connsiteY20" fmla="*/ 1823771 h 1868387"/>
              <a:gd name="connsiteX21" fmla="*/ 178439 w 444795"/>
              <a:gd name="connsiteY21" fmla="*/ 1808957 h 1868387"/>
              <a:gd name="connsiteX22" fmla="*/ 161935 w 444795"/>
              <a:gd name="connsiteY22" fmla="*/ 1803551 h 1868387"/>
              <a:gd name="connsiteX23" fmla="*/ 158071 w 444795"/>
              <a:gd name="connsiteY23" fmla="*/ 1799541 h 1868387"/>
              <a:gd name="connsiteX24" fmla="*/ 135376 w 444795"/>
              <a:gd name="connsiteY24" fmla="*/ 1779136 h 1868387"/>
              <a:gd name="connsiteX25" fmla="*/ 132952 w 444795"/>
              <a:gd name="connsiteY25" fmla="*/ 1786380 h 1868387"/>
              <a:gd name="connsiteX26" fmla="*/ 0 w 444795"/>
              <a:gd name="connsiteY26" fmla="*/ 1663146 h 186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4795" h="1868387">
                <a:moveTo>
                  <a:pt x="0" y="78388"/>
                </a:moveTo>
                <a:lnTo>
                  <a:pt x="39454" y="66552"/>
                </a:lnTo>
                <a:cubicBezTo>
                  <a:pt x="73377" y="59047"/>
                  <a:pt x="108602" y="54461"/>
                  <a:pt x="139617" y="42263"/>
                </a:cubicBezTo>
                <a:cubicBezTo>
                  <a:pt x="180799" y="87869"/>
                  <a:pt x="156173" y="44723"/>
                  <a:pt x="193778" y="51160"/>
                </a:cubicBezTo>
                <a:lnTo>
                  <a:pt x="261389" y="36852"/>
                </a:lnTo>
                <a:lnTo>
                  <a:pt x="274876" y="37840"/>
                </a:lnTo>
                <a:lnTo>
                  <a:pt x="280032" y="48921"/>
                </a:lnTo>
                <a:lnTo>
                  <a:pt x="284781" y="50980"/>
                </a:lnTo>
                <a:lnTo>
                  <a:pt x="300007" y="37078"/>
                </a:lnTo>
                <a:cubicBezTo>
                  <a:pt x="322467" y="29589"/>
                  <a:pt x="353078" y="47149"/>
                  <a:pt x="375999" y="45281"/>
                </a:cubicBezTo>
                <a:cubicBezTo>
                  <a:pt x="382977" y="27666"/>
                  <a:pt x="397501" y="17994"/>
                  <a:pt x="417584" y="9727"/>
                </a:cubicBezTo>
                <a:lnTo>
                  <a:pt x="444795" y="0"/>
                </a:lnTo>
                <a:lnTo>
                  <a:pt x="444795" y="1864840"/>
                </a:lnTo>
                <a:lnTo>
                  <a:pt x="430079" y="1860813"/>
                </a:lnTo>
                <a:cubicBezTo>
                  <a:pt x="411946" y="1857931"/>
                  <a:pt x="392950" y="1858479"/>
                  <a:pt x="383783" y="1862444"/>
                </a:cubicBezTo>
                <a:lnTo>
                  <a:pt x="370358" y="1868387"/>
                </a:lnTo>
                <a:lnTo>
                  <a:pt x="336658" y="1868387"/>
                </a:lnTo>
                <a:lnTo>
                  <a:pt x="306546" y="1858526"/>
                </a:lnTo>
                <a:cubicBezTo>
                  <a:pt x="280888" y="1847233"/>
                  <a:pt x="256422" y="1834783"/>
                  <a:pt x="236457" y="1847671"/>
                </a:cubicBezTo>
                <a:cubicBezTo>
                  <a:pt x="224964" y="1848497"/>
                  <a:pt x="214878" y="1845991"/>
                  <a:pt x="205722" y="1841430"/>
                </a:cubicBezTo>
                <a:lnTo>
                  <a:pt x="181807" y="1823771"/>
                </a:lnTo>
                <a:lnTo>
                  <a:pt x="178439" y="1808957"/>
                </a:lnTo>
                <a:lnTo>
                  <a:pt x="161935" y="1803551"/>
                </a:lnTo>
                <a:lnTo>
                  <a:pt x="158071" y="1799541"/>
                </a:lnTo>
                <a:cubicBezTo>
                  <a:pt x="150700" y="1791836"/>
                  <a:pt x="143295" y="1784610"/>
                  <a:pt x="135376" y="1779136"/>
                </a:cubicBezTo>
                <a:lnTo>
                  <a:pt x="132952" y="1786380"/>
                </a:lnTo>
                <a:lnTo>
                  <a:pt x="0" y="1663146"/>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p:cNvSpPr>
            <a:spLocks noGrp="1"/>
          </p:cNvSpPr>
          <p:nvPr>
            <p:ph idx="1"/>
          </p:nvPr>
        </p:nvSpPr>
        <p:spPr>
          <a:xfrm>
            <a:off x="7791796" y="3060862"/>
            <a:ext cx="4307973" cy="3116101"/>
          </a:xfrm>
        </p:spPr>
        <p:txBody>
          <a:bodyPr vert="horz" lIns="91440" tIns="45720" rIns="91440" bIns="45720" rtlCol="0" anchor="t">
            <a:noAutofit/>
          </a:bodyPr>
          <a:lstStyle/>
          <a:p>
            <a:r>
              <a:rPr lang="en-US" sz="1800">
                <a:ea typeface="+mn-lt"/>
                <a:cs typeface="+mn-lt"/>
              </a:rPr>
              <a:t>Detecting seasonality in Bitcoin price data and addressing it.</a:t>
            </a:r>
          </a:p>
          <a:p>
            <a:r>
              <a:rPr lang="en-US" sz="1800">
                <a:ea typeface="+mn-lt"/>
                <a:cs typeface="+mn-lt"/>
              </a:rPr>
              <a:t>Conducting Augmented Dickey-Fuller tests to assess stationarity.</a:t>
            </a:r>
          </a:p>
          <a:p>
            <a:r>
              <a:rPr lang="en-US" sz="1800">
                <a:ea typeface="+mn-lt"/>
                <a:cs typeface="+mn-lt"/>
              </a:rPr>
              <a:t>If needed, exploring more advanced models like Seasonal ARIMA for forecasting.</a:t>
            </a:r>
          </a:p>
          <a:p>
            <a:pPr lvl="0"/>
            <a:endParaRPr lang="en-US" sz="2400"/>
          </a:p>
        </p:txBody>
      </p:sp>
      <p:grpSp>
        <p:nvGrpSpPr>
          <p:cNvPr id="18" name="Group 17">
            <a:extLst>
              <a:ext uri="{FF2B5EF4-FFF2-40B4-BE49-F238E27FC236}">
                <a16:creationId xmlns:a16="http://schemas.microsoft.com/office/drawing/2014/main" id="{D2D2835C-DDE9-4332-9476-94B711F053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9" name="Group 18">
              <a:extLst>
                <a:ext uri="{FF2B5EF4-FFF2-40B4-BE49-F238E27FC236}">
                  <a16:creationId xmlns:a16="http://schemas.microsoft.com/office/drawing/2014/main" id="{37647015-EE9A-4F89-A88A-DC5786E6638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21" name="Straight Connector 20">
                <a:extLst>
                  <a:ext uri="{FF2B5EF4-FFF2-40B4-BE49-F238E27FC236}">
                    <a16:creationId xmlns:a16="http://schemas.microsoft.com/office/drawing/2014/main" id="{CB275C9D-23AD-4120-B860-4A64988102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7793833-C4D8-475A-86F4-45B2FFCF4F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Oval 19">
              <a:extLst>
                <a:ext uri="{FF2B5EF4-FFF2-40B4-BE49-F238E27FC236}">
                  <a16:creationId xmlns:a16="http://schemas.microsoft.com/office/drawing/2014/main" id="{CBDF05EB-F6AC-4339-BC6E-8D6527685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23802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C2997EE-0889-44C3-AC0D-18F26AC9A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graph of a stock market&#10;&#10;Description automatically generated">
            <a:extLst>
              <a:ext uri="{FF2B5EF4-FFF2-40B4-BE49-F238E27FC236}">
                <a16:creationId xmlns:a16="http://schemas.microsoft.com/office/drawing/2014/main" id="{C5593776-4922-1519-3D54-E0471D4B92E4}"/>
              </a:ext>
            </a:extLst>
          </p:cNvPr>
          <p:cNvPicPr>
            <a:picLocks noChangeAspect="1"/>
          </p:cNvPicPr>
          <p:nvPr/>
        </p:nvPicPr>
        <p:blipFill>
          <a:blip r:embed="rId2"/>
          <a:stretch>
            <a:fillRect/>
          </a:stretch>
        </p:blipFill>
        <p:spPr>
          <a:xfrm>
            <a:off x="4091836" y="3987452"/>
            <a:ext cx="8100163" cy="2780573"/>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4" name="Picture 3" descr="A graph of a stock market&#10;&#10;Description automatically generated">
            <a:extLst>
              <a:ext uri="{FF2B5EF4-FFF2-40B4-BE49-F238E27FC236}">
                <a16:creationId xmlns:a16="http://schemas.microsoft.com/office/drawing/2014/main" id="{BB2BDF4B-5F1A-C24B-598E-3DFC54AD8955}"/>
              </a:ext>
            </a:extLst>
          </p:cNvPr>
          <p:cNvPicPr>
            <a:picLocks noChangeAspect="1"/>
          </p:cNvPicPr>
          <p:nvPr/>
        </p:nvPicPr>
        <p:blipFill>
          <a:blip r:embed="rId3"/>
          <a:stretch>
            <a:fillRect/>
          </a:stretch>
        </p:blipFill>
        <p:spPr>
          <a:xfrm>
            <a:off x="5524500" y="2610"/>
            <a:ext cx="6670109" cy="3980983"/>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2" name="Picture 1">
            <a:extLst>
              <a:ext uri="{FF2B5EF4-FFF2-40B4-BE49-F238E27FC236}">
                <a16:creationId xmlns:a16="http://schemas.microsoft.com/office/drawing/2014/main" id="{35A79FA8-6B09-393D-8D08-9617629647C2}"/>
              </a:ext>
            </a:extLst>
          </p:cNvPr>
          <p:cNvPicPr>
            <a:picLocks noChangeAspect="1"/>
          </p:cNvPicPr>
          <p:nvPr/>
        </p:nvPicPr>
        <p:blipFill>
          <a:blip r:embed="rId4"/>
          <a:stretch>
            <a:fillRect/>
          </a:stretch>
        </p:blipFill>
        <p:spPr>
          <a:xfrm>
            <a:off x="4083" y="4082"/>
            <a:ext cx="7557405" cy="676275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spTree>
    <p:extLst>
      <p:ext uri="{BB962C8B-B14F-4D97-AF65-F5344CB8AC3E}">
        <p14:creationId xmlns:p14="http://schemas.microsoft.com/office/powerpoint/2010/main" val="11358457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798C7F-C8CA-4799-BF37-3AB4642CD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2" name="Group 11">
            <a:extLst>
              <a:ext uri="{FF2B5EF4-FFF2-40B4-BE49-F238E27FC236}">
                <a16:creationId xmlns:a16="http://schemas.microsoft.com/office/drawing/2014/main" id="{87F0794B-55D3-4D2D-BDE7-4688ED321E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 name="Straight Connector 12">
              <a:extLst>
                <a:ext uri="{FF2B5EF4-FFF2-40B4-BE49-F238E27FC236}">
                  <a16:creationId xmlns:a16="http://schemas.microsoft.com/office/drawing/2014/main" id="{BE4C795B-1813-4CC6-B03F-8DD130BEA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0F4C04D-5CD8-446B-BE3D-257172E6E4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DDC802E-606F-4F39-84B6-90DF0FE54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C5B0C75-0136-4A39-9AB6-0F02C4527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5ED2B52-3D40-46DE-8B54-99A4071578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8BCEC75-1B6B-45B2-8041-8D933FCF6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A2FC789-056A-43CC-807E-4262CDC3E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8C32FD3-76B0-40E7-89F2-E9C523210A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82E9447-8362-426C-840A-B6F2231F7B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F141DC8-83CE-4C21-A5BA-E2FFF3D866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12A697C-ECBC-40A9-AC69-BF96A34B91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2E988AF-5EFB-43D3-B93F-6E4F41A2C9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B312C1B-AAE2-4A6D-ACC7-ABAA75D428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7B96146-61DA-44D6-A9DF-6DB41FCF2D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B33F93D-4439-46EE-97C4-9CECAAFDCF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914B275-A3D7-4BA4-B8CB-E7657100F3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D26EF3B-FBE7-4D57-8E01-553F50734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CC1E671-BA54-4B31-9A2E-8F50BC57A2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836A704-3624-4ABF-9A67-0F52C2F3E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FDC385D-BA34-481F-A991-A776E0B193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1EF033A-D8FB-416B-AE51-4E098A27D6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7C17B48-F458-4E9B-9331-56FCDC5B6A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7E44A4B-D453-46F0-A83D-AF0B33D5C5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46BEA9F-314B-440D-AE8D-21E1252EC5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15EAFD0-4869-4612-ACDE-ABC703104E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A0F26706-7F23-4FF0-9CAF-F3C4F47C11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0195A72-345A-4E88-8D71-14DB3D1B60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DBF51A6-A3BC-49FE-BB01-E8992811774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78DF911-744C-419B-83DC-39F270BBF4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Freeform: Shape 42">
            <a:extLst>
              <a:ext uri="{FF2B5EF4-FFF2-40B4-BE49-F238E27FC236}">
                <a16:creationId xmlns:a16="http://schemas.microsoft.com/office/drawing/2014/main" id="{216BB147-20D5-4D93-BDA5-1BC614D6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5" name="Freeform: Shape 44">
            <a:extLst>
              <a:ext uri="{FF2B5EF4-FFF2-40B4-BE49-F238E27FC236}">
                <a16:creationId xmlns:a16="http://schemas.microsoft.com/office/drawing/2014/main" id="{0A253F60-DE40-4508-A37A-61331DF1D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7" name="Freeform: Shape 46">
            <a:extLst>
              <a:ext uri="{FF2B5EF4-FFF2-40B4-BE49-F238E27FC236}">
                <a16:creationId xmlns:a16="http://schemas.microsoft.com/office/drawing/2014/main" id="{9A0D6220-3DFE-4182-9152-9135493A6B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grpSp>
        <p:nvGrpSpPr>
          <p:cNvPr id="49" name="Group 48">
            <a:extLst>
              <a:ext uri="{FF2B5EF4-FFF2-40B4-BE49-F238E27FC236}">
                <a16:creationId xmlns:a16="http://schemas.microsoft.com/office/drawing/2014/main" id="{44C729BC-90F1-4823-A305-F6F124E93A95}"/>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0" name="Straight Connector 49">
              <a:extLst>
                <a:ext uri="{FF2B5EF4-FFF2-40B4-BE49-F238E27FC236}">
                  <a16:creationId xmlns:a16="http://schemas.microsoft.com/office/drawing/2014/main" id="{640014BD-8822-4EFD-B887-1E95DBBB42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E9445DF-509C-4993-834C-4A95C90E30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DCB110E-203A-4D63-810B-7AB453AB9B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264073E-6737-44FE-BC04-BFEE371334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DA24A7E-F63B-4B87-ABA5-BDD8F8F65F7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9CC2C5D2-CEDF-4390-A89D-71DBD7C377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956D0DF-B8DD-44AB-A831-329B2973EE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AB17CF4-098C-43B0-A0E0-235CEB55FB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3CA7C27-06AF-4DB3-A3B2-F81C41D52B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BD2BB17-7774-4215-872F-9CF37633BB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2E1C172-AA18-42F1-B952-4791B50351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9D5EBAC-D904-4410-A575-1A2B810D88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8B38425E-0189-47B9-9F42-67DC5386E3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6584C8E-A8AC-49AB-8E5B-337E14D4F8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E8FCDC21-75B9-4F36-AEB4-186CDD994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9AAC1FD-FBB6-4E21-A267-E4B9029BB47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0FDEAF3-AB6A-41DF-BF11-24512081800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9F9892F-F26B-4C6F-A949-097D3EBC77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CCA59EA-5156-402B-82A4-AAE14B2D9A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1E175D8-17F1-46B8-807F-89A75CD4D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AE169C4-F6B2-44D0-A73C-88C304E8A3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CE19136-3F8D-4350-A424-8241923BCD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F937350-E379-4C45-BC56-20808BBED3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E4F6988-3981-46A0-B744-EE972197D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EDB419A9-FCB9-4B39-8D9E-91CC0B8E77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D6861DB-43A8-4624-9ECC-5A96BE3AF1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AFBD701-C20E-441D-8596-4BBBF49556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3C41C88-00F9-45AF-8D64-37BA70969B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E6420BDA-21B9-4B17-A82E-A9EB28138A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80" name="Rectangle 79">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2" name="Rectangle 81">
            <a:extLst>
              <a:ext uri="{FF2B5EF4-FFF2-40B4-BE49-F238E27FC236}">
                <a16:creationId xmlns:a16="http://schemas.microsoft.com/office/drawing/2014/main" id="{F8DD0EAF-BF73-48D8-A426-3085C4B88F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4" name="Right Triangle 83">
            <a:extLst>
              <a:ext uri="{FF2B5EF4-FFF2-40B4-BE49-F238E27FC236}">
                <a16:creationId xmlns:a16="http://schemas.microsoft.com/office/drawing/2014/main" id="{7BCC6446-8462-4A63-9B6F-8F57EC40F6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65271" y="2673521"/>
            <a:ext cx="568289" cy="568289"/>
          </a:xfrm>
          <a:prstGeom prst="rtTriangle">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6" name="Group 85">
            <a:extLst>
              <a:ext uri="{FF2B5EF4-FFF2-40B4-BE49-F238E27FC236}">
                <a16:creationId xmlns:a16="http://schemas.microsoft.com/office/drawing/2014/main" id="{8118ECEF-CA6A-4CB6-BCA5-59B2DB40C4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87" name="Straight Connector 86">
              <a:extLst>
                <a:ext uri="{FF2B5EF4-FFF2-40B4-BE49-F238E27FC236}">
                  <a16:creationId xmlns:a16="http://schemas.microsoft.com/office/drawing/2014/main" id="{CDC2A251-C28C-4A72-BAFF-511640FB2E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DDDB2429-3E01-4CD5-998D-8F5716A098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1E26953B-4BE7-4AD0-B471-088DBB23D7D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9D9ED6D-9817-4272-9FEF-E674FBCCCC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8718C0DE-4596-4A70-AA4F-E678AC7FBC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8B48095-74C2-4053-872D-D3F70910C3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224D0B6-A4CB-4D98-A1DC-2770B95F9E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B39DE9C-23C1-4ABA-BD0D-B76BDC9630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9DDAAE0-966C-4350-8819-857CF524F3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BEE6C021-FBD3-42F3-9A9C-69C4E71989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02961B9-65E1-4B12-AD98-9845BC3F43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22ABFE0-D700-4FD9-9CC8-D138B29ABFD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46FFF1A3-B8BF-470C-9436-D5B7818535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198B6551-FF5D-49F5-8D3E-757AEC357A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0F3BFE5-573C-42C0-94D5-E5513CCC57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357931AB-4B07-4E0E-B3E4-84E2452E0A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CC4789DB-7083-4597-9FC7-6336EA0BE3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9E0B4F1D-D11A-4023-BE6B-6679ABB2B4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28633D7A-F6FC-418F-AD87-0EE148C1A0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A0FC8FCC-6F69-4802-995C-903AE44162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6ABFCE7-4796-4186-8EDC-DB6CE87BC7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1935BF2-A804-46BA-940A-DDAD7888F3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D012DA9-8D67-483A-8071-2903F2E3B2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109163DC-956E-44BE-B55A-E6C2C851DD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76CDE9FD-1880-483F-A039-BEB3AB0D374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38DDB23B-71E7-42A3-B055-5740EE14C5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7245B63-D771-461D-A625-4B49966D24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F1DF9FF-1F61-4B4F-8993-6897DE09C9C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4092F139-6734-46F3-B176-11741F1F732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453142" y="725467"/>
            <a:ext cx="5414255" cy="2784496"/>
          </a:xfrm>
        </p:spPr>
        <p:txBody>
          <a:bodyPr vert="horz" lIns="91440" tIns="45720" rIns="91440" bIns="45720" rtlCol="0" anchor="b">
            <a:normAutofit/>
          </a:bodyPr>
          <a:lstStyle/>
          <a:p>
            <a:r>
              <a:rPr lang="en-US" sz="5400">
                <a:solidFill>
                  <a:schemeClr val="tx2">
                    <a:alpha val="80000"/>
                  </a:schemeClr>
                </a:solidFill>
              </a:rPr>
              <a:t>Dashboard Overview</a:t>
            </a:r>
          </a:p>
        </p:txBody>
      </p:sp>
      <p:sp>
        <p:nvSpPr>
          <p:cNvPr id="3" name="Content Placeholder"/>
          <p:cNvSpPr>
            <a:spLocks noGrp="1"/>
          </p:cNvSpPr>
          <p:nvPr>
            <p:ph idx="1"/>
          </p:nvPr>
        </p:nvSpPr>
        <p:spPr>
          <a:xfrm>
            <a:off x="453142" y="3602038"/>
            <a:ext cx="5414255" cy="1560594"/>
          </a:xfrm>
        </p:spPr>
        <p:txBody>
          <a:bodyPr vert="horz" lIns="91440" tIns="45720" rIns="91440" bIns="45720" rtlCol="0">
            <a:normAutofit/>
          </a:bodyPr>
          <a:lstStyle/>
          <a:p>
            <a:pPr marL="0" lvl="0" indent="0">
              <a:buNone/>
            </a:pPr>
            <a:r>
              <a:rPr lang="en-US" sz="2400" kern="1200">
                <a:solidFill>
                  <a:schemeClr val="tx2">
                    <a:alpha val="80000"/>
                  </a:schemeClr>
                </a:solidFill>
                <a:latin typeface="+mn-lt"/>
                <a:ea typeface="+mn-ea"/>
                <a:cs typeface="+mn-cs"/>
              </a:rPr>
              <a:t>Navigate through different sections of the dashboard to explore BTC data and strategies</a:t>
            </a:r>
          </a:p>
        </p:txBody>
      </p:sp>
      <p:pic>
        <p:nvPicPr>
          <p:cNvPr id="6" name="Picture 5" descr="3D box skeletons">
            <a:extLst>
              <a:ext uri="{FF2B5EF4-FFF2-40B4-BE49-F238E27FC236}">
                <a16:creationId xmlns:a16="http://schemas.microsoft.com/office/drawing/2014/main" id="{19CAC22E-4CCA-4421-3FD4-E8D0BF997E28}"/>
              </a:ext>
            </a:extLst>
          </p:cNvPr>
          <p:cNvPicPr>
            <a:picLocks noChangeAspect="1"/>
          </p:cNvPicPr>
          <p:nvPr/>
        </p:nvPicPr>
        <p:blipFill rotWithShape="1">
          <a:blip r:embed="rId2"/>
          <a:srcRect l="23298" r="17161" b="6"/>
          <a:stretch/>
        </p:blipFill>
        <p:spPr>
          <a:xfrm>
            <a:off x="6084873" y="-3440"/>
            <a:ext cx="6129950" cy="6861439"/>
          </a:xfrm>
          <a:custGeom>
            <a:avLst/>
            <a:gdLst/>
            <a:ahLst/>
            <a:cxnLst/>
            <a:rect l="l" t="t" r="r" b="b"/>
            <a:pathLst>
              <a:path w="6129950" h="6861439">
                <a:moveTo>
                  <a:pt x="1687527" y="0"/>
                </a:moveTo>
                <a:lnTo>
                  <a:pt x="6129950" y="0"/>
                </a:lnTo>
                <a:lnTo>
                  <a:pt x="6129950" y="6858000"/>
                </a:lnTo>
                <a:lnTo>
                  <a:pt x="5040333" y="6858000"/>
                </a:lnTo>
                <a:lnTo>
                  <a:pt x="5040333" y="6861439"/>
                </a:lnTo>
                <a:lnTo>
                  <a:pt x="272442" y="6861439"/>
                </a:lnTo>
                <a:lnTo>
                  <a:pt x="196402" y="6549696"/>
                </a:lnTo>
                <a:cubicBezTo>
                  <a:pt x="-517926" y="3427393"/>
                  <a:pt x="946083" y="3323532"/>
                  <a:pt x="946083" y="1"/>
                </a:cubicBezTo>
                <a:lnTo>
                  <a:pt x="1687527" y="1"/>
                </a:lnTo>
                <a:close/>
              </a:path>
            </a:pathLst>
          </a:custGeom>
        </p:spPr>
      </p:pic>
    </p:spTree>
    <p:extLst>
      <p:ext uri="{BB962C8B-B14F-4D97-AF65-F5344CB8AC3E}">
        <p14:creationId xmlns:p14="http://schemas.microsoft.com/office/powerpoint/2010/main" val="20658731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2" name="Group 11">
            <a:extLst>
              <a:ext uri="{FF2B5EF4-FFF2-40B4-BE49-F238E27FC236}">
                <a16:creationId xmlns:a16="http://schemas.microsoft.com/office/drawing/2014/main" id="{4D431671-5191-4947-8899-E90505A704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 name="Straight Connector 12">
              <a:extLst>
                <a:ext uri="{FF2B5EF4-FFF2-40B4-BE49-F238E27FC236}">
                  <a16:creationId xmlns:a16="http://schemas.microsoft.com/office/drawing/2014/main" id="{877D2E98-ED65-4121-9DA5-6DBB831D0F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A94A307-5B5D-4E42-95B3-064D5093AD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B3B32C-3BDA-4D41-9802-681B0599FD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5BDBFD6-7C61-4520-8203-BAB1986C15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4ABA4D7-9904-42C4-B0CD-B1CE2E0D37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B63F0D6-8747-4126-9359-B730EB21B7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91CD660-F5B2-49AC-9EFC-CE94B843B4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4BEB7EB-8E7F-4A4B-8581-73CE2003F2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4FB70E-6820-4456-872A-937F520606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3598DD6-9887-4CF7-BAFE-F96E0324EB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A503E64-565F-465B-A25C-042C5706C5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140EE7B-5CA1-4DCB-8652-6E4D2147B0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85077BE-700D-4C44-AA4D-7CF4E8FD71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B8B3FEB-D353-443D-A148-3915606516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1FF5FBB-3BD8-46EB-BDF9-081B29A444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C2E11FD-78A4-4F5C-A419-F0237DCAD2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F708EBE-3154-4FF4-8E8F-88A0762080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7A99B5C-EB03-4D56-8DFE-B006D7081B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FCBAFF0-9FB4-4160-B9BE-CCBE1D8B8C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26953D7-154A-49A4-B2E1-D94D365EC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36E3E12-5D96-48DB-8320-6294287740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A059482-79BA-4E80-80A2-36FD8408DA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4EF88B3-C210-433D-B20D-FE41B4D5F9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3665D3E-61E7-4EDF-A208-56449D765C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74CF3B0-C9C3-4683-94A3-DC0AE1E745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BE90EF9-6DF5-47F4-A069-9F613C8142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844EBDE-5A9F-4E9F-8A55-57FB9E9797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491FC45-82C4-40CD-8D0C-0A2F86E8A1E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AD0FE3-6144-4171-943E-0E65D08E80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7BA4499-5E6A-4998-A0F4-614E65552B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AFE7A6F-A7F0-4406-809F-E23FCB201E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691079" y="567613"/>
            <a:ext cx="4927425" cy="1938525"/>
          </a:xfrm>
        </p:spPr>
        <p:txBody>
          <a:bodyPr>
            <a:normAutofit/>
          </a:bodyPr>
          <a:lstStyle/>
          <a:p>
            <a:r>
              <a:rPr lang="en-US" sz="3600" i="1">
                <a:solidFill>
                  <a:schemeClr val="tx1"/>
                </a:solidFill>
                <a:ea typeface="+mj-lt"/>
                <a:cs typeface="+mj-lt"/>
              </a:rPr>
              <a:t>Key Takeaways</a:t>
            </a:r>
            <a:endParaRPr lang="en-US" sz="3600">
              <a:solidFill>
                <a:schemeClr val="tx1"/>
              </a:solidFill>
            </a:endParaRPr>
          </a:p>
        </p:txBody>
      </p:sp>
      <p:sp>
        <p:nvSpPr>
          <p:cNvPr id="45" name="Right Triangle 44">
            <a:extLst>
              <a:ext uri="{FF2B5EF4-FFF2-40B4-BE49-F238E27FC236}">
                <a16:creationId xmlns:a16="http://schemas.microsoft.com/office/drawing/2014/main" id="{BEAC0A80-07D3-49CB-87C3-BC34F219DF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79641" y="20640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Content Placeholder"/>
          <p:cNvSpPr>
            <a:spLocks noGrp="1"/>
          </p:cNvSpPr>
          <p:nvPr>
            <p:ph idx="1"/>
          </p:nvPr>
        </p:nvSpPr>
        <p:spPr>
          <a:xfrm>
            <a:off x="691079" y="2886116"/>
            <a:ext cx="4927425" cy="3245931"/>
          </a:xfrm>
        </p:spPr>
        <p:txBody>
          <a:bodyPr vert="horz" lIns="91440" tIns="45720" rIns="91440" bIns="45720" rtlCol="0" anchor="t">
            <a:normAutofit/>
          </a:bodyPr>
          <a:lstStyle/>
          <a:p>
            <a:pPr>
              <a:buClr>
                <a:srgbClr val="7AB48A"/>
              </a:buClr>
            </a:pPr>
            <a:r>
              <a:rPr lang="en-US" sz="1800">
                <a:solidFill>
                  <a:schemeClr val="tx1"/>
                </a:solidFill>
                <a:ea typeface="+mn-lt"/>
                <a:cs typeface="+mn-lt"/>
              </a:rPr>
              <a:t>Bitcoin prices are highly volatile, making it an attractive asset for trading.</a:t>
            </a:r>
            <a:endParaRPr lang="en-US" sz="1800">
              <a:solidFill>
                <a:schemeClr val="tx1"/>
              </a:solidFill>
            </a:endParaRPr>
          </a:p>
          <a:p>
            <a:pPr>
              <a:buClr>
                <a:srgbClr val="7AB48A"/>
              </a:buClr>
            </a:pPr>
            <a:r>
              <a:rPr lang="en-US" sz="1800">
                <a:solidFill>
                  <a:schemeClr val="tx1"/>
                </a:solidFill>
                <a:ea typeface="+mn-lt"/>
                <a:cs typeface="+mn-lt"/>
              </a:rPr>
              <a:t>Moving average strategies can help identify trends and inform trading decisions.</a:t>
            </a:r>
            <a:endParaRPr lang="en-US" sz="1800">
              <a:solidFill>
                <a:schemeClr val="tx1"/>
              </a:solidFill>
            </a:endParaRPr>
          </a:p>
          <a:p>
            <a:pPr>
              <a:buClr>
                <a:srgbClr val="7AB48A"/>
              </a:buClr>
            </a:pPr>
            <a:r>
              <a:rPr lang="en-US" sz="1800">
                <a:solidFill>
                  <a:schemeClr val="tx1"/>
                </a:solidFill>
                <a:ea typeface="+mn-lt"/>
                <a:cs typeface="+mn-lt"/>
              </a:rPr>
              <a:t>Understanding seasonality and stationarity is crucial for accurate price predictions.</a:t>
            </a:r>
            <a:endParaRPr lang="en-US" sz="1800">
              <a:solidFill>
                <a:schemeClr val="tx1"/>
              </a:solidFill>
            </a:endParaRPr>
          </a:p>
          <a:p>
            <a:pPr>
              <a:buClr>
                <a:srgbClr val="7AB48A"/>
              </a:buClr>
            </a:pPr>
            <a:r>
              <a:rPr lang="en-US" sz="1800">
                <a:solidFill>
                  <a:schemeClr val="tx1"/>
                </a:solidFill>
                <a:ea typeface="+mn-lt"/>
                <a:cs typeface="+mn-lt"/>
              </a:rPr>
              <a:t>Trading cryptocurrency involves risks, and strategies should be thoroughly tested and evaluated.</a:t>
            </a:r>
          </a:p>
          <a:p>
            <a:pPr lvl="0">
              <a:buClr>
                <a:srgbClr val="7AB48A"/>
              </a:buClr>
            </a:pPr>
            <a:endParaRPr lang="en-US" sz="3200">
              <a:solidFill>
                <a:schemeClr val="tx1"/>
              </a:solidFill>
            </a:endParaRPr>
          </a:p>
        </p:txBody>
      </p:sp>
      <p:pic>
        <p:nvPicPr>
          <p:cNvPr id="6" name="Picture 5" descr="Orange and blue numbers and graphs">
            <a:extLst>
              <a:ext uri="{FF2B5EF4-FFF2-40B4-BE49-F238E27FC236}">
                <a16:creationId xmlns:a16="http://schemas.microsoft.com/office/drawing/2014/main" id="{9D15526B-1681-AF80-EB2A-A7BF783AF9DE}"/>
              </a:ext>
            </a:extLst>
          </p:cNvPr>
          <p:cNvPicPr>
            <a:picLocks noChangeAspect="1"/>
          </p:cNvPicPr>
          <p:nvPr/>
        </p:nvPicPr>
        <p:blipFill rotWithShape="1">
          <a:blip r:embed="rId2"/>
          <a:srcRect l="22340" r="25106"/>
          <a:stretch/>
        </p:blipFill>
        <p:spPr>
          <a:xfrm>
            <a:off x="6309311" y="1"/>
            <a:ext cx="5899302" cy="6862230"/>
          </a:xfrm>
          <a:custGeom>
            <a:avLst/>
            <a:gdLst/>
            <a:ahLst/>
            <a:cxnLst/>
            <a:rect l="l" t="t" r="r" b="b"/>
            <a:pathLst>
              <a:path w="5923149" h="6857997">
                <a:moveTo>
                  <a:pt x="320173" y="0"/>
                </a:moveTo>
                <a:lnTo>
                  <a:pt x="5923149" y="0"/>
                </a:lnTo>
                <a:lnTo>
                  <a:pt x="5923149" y="6857997"/>
                </a:lnTo>
                <a:lnTo>
                  <a:pt x="1111789" y="6857997"/>
                </a:lnTo>
                <a:lnTo>
                  <a:pt x="1106562" y="6546368"/>
                </a:lnTo>
                <a:cubicBezTo>
                  <a:pt x="1000021" y="3425651"/>
                  <a:pt x="-688878" y="3321843"/>
                  <a:pt x="320173" y="0"/>
                </a:cubicBezTo>
                <a:close/>
              </a:path>
            </a:pathLst>
          </a:custGeom>
        </p:spPr>
      </p:pic>
    </p:spTree>
    <p:extLst>
      <p:ext uri="{BB962C8B-B14F-4D97-AF65-F5344CB8AC3E}">
        <p14:creationId xmlns:p14="http://schemas.microsoft.com/office/powerpoint/2010/main" val="30690640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297762" y="329184"/>
            <a:ext cx="6251110" cy="1783080"/>
          </a:xfrm>
        </p:spPr>
        <p:txBody>
          <a:bodyPr anchor="b">
            <a:normAutofit/>
          </a:bodyPr>
          <a:lstStyle/>
          <a:p>
            <a:pPr>
              <a:lnSpc>
                <a:spcPct val="90000"/>
              </a:lnSpc>
            </a:pPr>
            <a:r>
              <a:rPr lang="en-US" sz="4000" b="1">
                <a:ea typeface="+mj-lt"/>
                <a:cs typeface="+mj-lt"/>
              </a:rPr>
              <a:t>Conclusion and Insights</a:t>
            </a:r>
            <a:endParaRPr lang="en-US" sz="4000"/>
          </a:p>
        </p:txBody>
      </p:sp>
      <p:sp>
        <p:nvSpPr>
          <p:cNvPr id="1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CA9924"/>
          </a:solidFill>
          <a:ln w="38100" cap="rnd">
            <a:solidFill>
              <a:srgbClr val="CA9924"/>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5287866" y="4200934"/>
            <a:ext cx="6251110" cy="2355709"/>
          </a:xfrm>
        </p:spPr>
        <p:txBody>
          <a:bodyPr vert="horz" lIns="91440" tIns="45720" rIns="91440" bIns="45720" rtlCol="0" anchor="t">
            <a:normAutofit/>
          </a:bodyPr>
          <a:lstStyle/>
          <a:p>
            <a:r>
              <a:rPr lang="en-US">
                <a:ea typeface="+mn-lt"/>
                <a:cs typeface="+mn-lt"/>
              </a:rPr>
              <a:t>Summarizing the key findings from the analysis.</a:t>
            </a:r>
            <a:endParaRPr lang="en-US"/>
          </a:p>
          <a:p>
            <a:r>
              <a:rPr lang="en-US">
                <a:ea typeface="+mn-lt"/>
                <a:cs typeface="+mn-lt"/>
              </a:rPr>
              <a:t>Highlighting successful trading strategies and areas for improvement.</a:t>
            </a:r>
            <a:endParaRPr lang="en-US"/>
          </a:p>
          <a:p>
            <a:r>
              <a:rPr lang="en-US">
                <a:ea typeface="+mn-lt"/>
                <a:cs typeface="+mn-lt"/>
              </a:rPr>
              <a:t>Providing insights into the behavior of Bitcoin prices and its potential implications.</a:t>
            </a:r>
            <a:endParaRPr lang="en-US"/>
          </a:p>
        </p:txBody>
      </p:sp>
      <p:pic>
        <p:nvPicPr>
          <p:cNvPr id="6" name="Picture 5" descr="Multi-coloured graphs and numbers">
            <a:extLst>
              <a:ext uri="{FF2B5EF4-FFF2-40B4-BE49-F238E27FC236}">
                <a16:creationId xmlns:a16="http://schemas.microsoft.com/office/drawing/2014/main" id="{866165DE-AF98-9C33-F12F-A47338730D47}"/>
              </a:ext>
            </a:extLst>
          </p:cNvPr>
          <p:cNvPicPr>
            <a:picLocks noChangeAspect="1"/>
          </p:cNvPicPr>
          <p:nvPr/>
        </p:nvPicPr>
        <p:blipFill rotWithShape="1">
          <a:blip r:embed="rId2"/>
          <a:srcRect l="24286" r="30449" b="-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5" name="Content Placeholder">
            <a:extLst>
              <a:ext uri="{FF2B5EF4-FFF2-40B4-BE49-F238E27FC236}">
                <a16:creationId xmlns:a16="http://schemas.microsoft.com/office/drawing/2014/main" id="{9C36523E-EB73-8B9D-D634-70B03A504A19}"/>
              </a:ext>
            </a:extLst>
          </p:cNvPr>
          <p:cNvSpPr txBox="1">
            <a:spLocks/>
          </p:cNvSpPr>
          <p:nvPr/>
        </p:nvSpPr>
        <p:spPr>
          <a:xfrm>
            <a:off x="5301720" y="2413698"/>
            <a:ext cx="6251110" cy="2029138"/>
          </a:xfrm>
          <a:prstGeom prst="rect">
            <a:avLst/>
          </a:prstGeom>
        </p:spPr>
        <p:txBody>
          <a:bodyPr vert="horz" lIns="91440" tIns="45720" rIns="91440" bIns="45720" rtlCol="0" anchor="t">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a:ea typeface="+mn-lt"/>
                <a:cs typeface="+mn-lt"/>
              </a:rPr>
              <a:t>This case study showcases how data analysis and various trading strategies can be applied to historical Bitcoin price data. It provides valuable insights into the cryptocurrency market and demonstrates the importance of data-driven decision-making in trading.</a:t>
            </a:r>
          </a:p>
        </p:txBody>
      </p:sp>
    </p:spTree>
    <p:extLst>
      <p:ext uri="{BB962C8B-B14F-4D97-AF65-F5344CB8AC3E}">
        <p14:creationId xmlns:p14="http://schemas.microsoft.com/office/powerpoint/2010/main" val="2316833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Rectangle 11">
            <a:extLst>
              <a:ext uri="{FF2B5EF4-FFF2-40B4-BE49-F238E27FC236}">
                <a16:creationId xmlns:a16="http://schemas.microsoft.com/office/drawing/2014/main" id="{90B4ACB0-2B52-48C2-9BC9-553BE73567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 name="Right Triangle 13">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96085" y="1566850"/>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17" name="Straight Connector 1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199901" y="837764"/>
            <a:ext cx="6100589" cy="2828046"/>
          </a:xfrm>
        </p:spPr>
        <p:txBody>
          <a:bodyPr>
            <a:normAutofit fontScale="90000"/>
          </a:bodyPr>
          <a:lstStyle/>
          <a:p>
            <a:r>
              <a:rPr lang="en-US">
                <a:solidFill>
                  <a:schemeClr val="tx2"/>
                </a:solidFill>
                <a:ea typeface="+mj-lt"/>
                <a:cs typeface="+mj-lt"/>
              </a:rPr>
              <a:t>Case Study: Analyzing Bitcoin Price Trends and Trading Strategies</a:t>
            </a:r>
          </a:p>
          <a:p>
            <a:br>
              <a:rPr lang="en-US"/>
            </a:br>
            <a:endParaRPr lang="en-US"/>
          </a:p>
        </p:txBody>
      </p:sp>
      <p:sp>
        <p:nvSpPr>
          <p:cNvPr id="3" name="Content Placeholder"/>
          <p:cNvSpPr>
            <a:spLocks noGrp="1"/>
          </p:cNvSpPr>
          <p:nvPr>
            <p:ph idx="1"/>
          </p:nvPr>
        </p:nvSpPr>
        <p:spPr>
          <a:xfrm>
            <a:off x="1979" y="3700261"/>
            <a:ext cx="5962401" cy="3009494"/>
          </a:xfrm>
        </p:spPr>
        <p:txBody>
          <a:bodyPr vert="horz" lIns="91440" tIns="45720" rIns="91440" bIns="45720" rtlCol="0" anchor="t">
            <a:noAutofit/>
          </a:bodyPr>
          <a:lstStyle/>
          <a:p>
            <a:pPr>
              <a:lnSpc>
                <a:spcPct val="100000"/>
              </a:lnSpc>
            </a:pPr>
            <a:r>
              <a:rPr lang="en-US" sz="2000">
                <a:solidFill>
                  <a:schemeClr val="tx2"/>
                </a:solidFill>
                <a:ea typeface="+mn-lt"/>
                <a:cs typeface="+mn-lt"/>
              </a:rPr>
              <a:t>In this case study, we will explore the historical price data of Bitcoin (BTC) and analyze various trading strategies based on this data. Bitcoin is a digital cryptocurrency that has gained significant attention and investment in recent years. We will investigate its price movements, metrics, and evaluate different trading approaches.</a:t>
            </a:r>
            <a:endParaRPr lang="en-US" sz="2000">
              <a:solidFill>
                <a:schemeClr val="tx2"/>
              </a:solidFill>
            </a:endParaRPr>
          </a:p>
        </p:txBody>
      </p:sp>
      <p:pic>
        <p:nvPicPr>
          <p:cNvPr id="6" name="Picture 5" descr="Magnifying glass showing decling performance">
            <a:extLst>
              <a:ext uri="{FF2B5EF4-FFF2-40B4-BE49-F238E27FC236}">
                <a16:creationId xmlns:a16="http://schemas.microsoft.com/office/drawing/2014/main" id="{00ABBC17-C755-AD5B-2C51-5268B0AC411F}"/>
              </a:ext>
            </a:extLst>
          </p:cNvPr>
          <p:cNvPicPr>
            <a:picLocks noChangeAspect="1"/>
          </p:cNvPicPr>
          <p:nvPr/>
        </p:nvPicPr>
        <p:blipFill rotWithShape="1">
          <a:blip r:embed="rId2"/>
          <a:srcRect l="23321" r="19379" b="-5"/>
          <a:stretch/>
        </p:blipFill>
        <p:spPr>
          <a:xfrm>
            <a:off x="6309311" y="1"/>
            <a:ext cx="5899302" cy="6862230"/>
          </a:xfrm>
          <a:custGeom>
            <a:avLst/>
            <a:gdLst/>
            <a:ahLst/>
            <a:cxnLst/>
            <a:rect l="l" t="t" r="r" b="b"/>
            <a:pathLst>
              <a:path w="5923149" h="6857997">
                <a:moveTo>
                  <a:pt x="320173" y="0"/>
                </a:moveTo>
                <a:lnTo>
                  <a:pt x="5923149" y="0"/>
                </a:lnTo>
                <a:lnTo>
                  <a:pt x="5923149" y="6857997"/>
                </a:lnTo>
                <a:lnTo>
                  <a:pt x="1111789" y="6857997"/>
                </a:lnTo>
                <a:lnTo>
                  <a:pt x="1106562" y="6546368"/>
                </a:lnTo>
                <a:cubicBezTo>
                  <a:pt x="1000021" y="3425651"/>
                  <a:pt x="-688878" y="3321843"/>
                  <a:pt x="320173" y="0"/>
                </a:cubicBezTo>
                <a:close/>
              </a:path>
            </a:pathLst>
          </a:custGeom>
        </p:spPr>
      </p:pic>
    </p:spTree>
    <p:extLst>
      <p:ext uri="{BB962C8B-B14F-4D97-AF65-F5344CB8AC3E}">
        <p14:creationId xmlns:p14="http://schemas.microsoft.com/office/powerpoint/2010/main" val="2415547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Rectangle 11">
            <a:extLst>
              <a:ext uri="{FF2B5EF4-FFF2-40B4-BE49-F238E27FC236}">
                <a16:creationId xmlns:a16="http://schemas.microsoft.com/office/drawing/2014/main" id="{90B4ACB0-2B52-48C2-9BC9-553BE73567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 name="Right Triangle 13">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96085" y="1566850"/>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17" name="Straight Connector 1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457200" y="728907"/>
            <a:ext cx="4952999" cy="2244176"/>
          </a:xfrm>
        </p:spPr>
        <p:txBody>
          <a:bodyPr>
            <a:normAutofit/>
          </a:bodyPr>
          <a:lstStyle/>
          <a:p>
            <a:r>
              <a:rPr lang="en-US">
                <a:solidFill>
                  <a:schemeClr val="tx2"/>
                </a:solidFill>
              </a:rPr>
              <a:t>Exploring the Data</a:t>
            </a:r>
          </a:p>
        </p:txBody>
      </p:sp>
      <p:pic>
        <p:nvPicPr>
          <p:cNvPr id="6" name="Picture 5" descr="Financial graphs on a dark display">
            <a:extLst>
              <a:ext uri="{FF2B5EF4-FFF2-40B4-BE49-F238E27FC236}">
                <a16:creationId xmlns:a16="http://schemas.microsoft.com/office/drawing/2014/main" id="{6044BA54-4FC3-6AD2-56D3-3F435D353313}"/>
              </a:ext>
            </a:extLst>
          </p:cNvPr>
          <p:cNvPicPr>
            <a:picLocks noChangeAspect="1"/>
          </p:cNvPicPr>
          <p:nvPr/>
        </p:nvPicPr>
        <p:blipFill rotWithShape="1">
          <a:blip r:embed="rId2"/>
          <a:srcRect l="20431" r="25838" b="-2"/>
          <a:stretch/>
        </p:blipFill>
        <p:spPr>
          <a:xfrm>
            <a:off x="6309311" y="1"/>
            <a:ext cx="5899302" cy="6862230"/>
          </a:xfrm>
          <a:custGeom>
            <a:avLst/>
            <a:gdLst/>
            <a:ahLst/>
            <a:cxnLst/>
            <a:rect l="l" t="t" r="r" b="b"/>
            <a:pathLst>
              <a:path w="5923149" h="6857997">
                <a:moveTo>
                  <a:pt x="320173" y="0"/>
                </a:moveTo>
                <a:lnTo>
                  <a:pt x="5923149" y="0"/>
                </a:lnTo>
                <a:lnTo>
                  <a:pt x="5923149" y="6857997"/>
                </a:lnTo>
                <a:lnTo>
                  <a:pt x="1111789" y="6857997"/>
                </a:lnTo>
                <a:lnTo>
                  <a:pt x="1106562" y="6546368"/>
                </a:lnTo>
                <a:cubicBezTo>
                  <a:pt x="1000021" y="3425651"/>
                  <a:pt x="-688878" y="3321843"/>
                  <a:pt x="320173" y="0"/>
                </a:cubicBezTo>
                <a:close/>
              </a:path>
            </a:pathLst>
          </a:custGeom>
        </p:spPr>
      </p:pic>
      <p:sp>
        <p:nvSpPr>
          <p:cNvPr id="5" name="Content Placeholder">
            <a:extLst>
              <a:ext uri="{FF2B5EF4-FFF2-40B4-BE49-F238E27FC236}">
                <a16:creationId xmlns:a16="http://schemas.microsoft.com/office/drawing/2014/main" id="{C12E855A-2BA2-C42C-B3CD-340275E6A105}"/>
              </a:ext>
            </a:extLst>
          </p:cNvPr>
          <p:cNvSpPr txBox="1">
            <a:spLocks/>
          </p:cNvSpPr>
          <p:nvPr/>
        </p:nvSpPr>
        <p:spPr>
          <a:xfrm>
            <a:off x="391885" y="3427128"/>
            <a:ext cx="6457206" cy="3009494"/>
          </a:xfrm>
          <a:prstGeom prst="rect">
            <a:avLst/>
          </a:prstGeom>
        </p:spPr>
        <p:txBody>
          <a:bodyPr vert="horz" lIns="91440" tIns="45720" rIns="91440" bIns="45720" rtlCol="0" anchor="t">
            <a:noAutofit/>
          </a:bodyPr>
          <a:lstStyle>
            <a:lvl1pPr marL="228600" indent="-228600" algn="l" defTabSz="914400" rtl="0" eaLnBrk="1" latinLnBrk="0" hangingPunct="1">
              <a:lnSpc>
                <a:spcPct val="110000"/>
              </a:lnSpc>
              <a:spcBef>
                <a:spcPts val="1000"/>
              </a:spcBef>
              <a:buClr>
                <a:schemeClr val="bg1"/>
              </a:buClr>
              <a:buSzPct val="75000"/>
              <a:buFont typeface="Arial" panose="020B0604020202020204" pitchFamily="34" charset="0"/>
              <a:buChar char="•"/>
              <a:defRPr sz="2800" kern="1200">
                <a:solidFill>
                  <a:srgbClr val="FFFFFF"/>
                </a:solidFill>
                <a:latin typeface="+mn-lt"/>
                <a:ea typeface="+mn-ea"/>
                <a:cs typeface="+mn-cs"/>
              </a:defRPr>
            </a:lvl1pPr>
            <a:lvl2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400" kern="1200">
                <a:solidFill>
                  <a:srgbClr val="FFFFFF"/>
                </a:solidFill>
                <a:latin typeface="+mn-lt"/>
                <a:ea typeface="+mn-ea"/>
                <a:cs typeface="+mn-cs"/>
              </a:defRPr>
            </a:lvl2pPr>
            <a:lvl3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000" kern="1200">
                <a:solidFill>
                  <a:srgbClr val="FFFFFF"/>
                </a:solidFill>
                <a:latin typeface="+mn-lt"/>
                <a:ea typeface="+mn-ea"/>
                <a:cs typeface="+mn-cs"/>
              </a:defRPr>
            </a:lvl3pPr>
            <a:lvl4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4pPr>
            <a:lvl5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solidFill>
                  <a:schemeClr val="tx1"/>
                </a:solidFill>
                <a:ea typeface="+mn-lt"/>
                <a:cs typeface="+mn-lt"/>
              </a:rPr>
              <a:t>Initial data loading and overview.</a:t>
            </a:r>
            <a:endParaRPr lang="en-US" sz="2400">
              <a:solidFill>
                <a:schemeClr val="tx1"/>
              </a:solidFill>
            </a:endParaRPr>
          </a:p>
          <a:p>
            <a:r>
              <a:rPr lang="en-US" sz="2400">
                <a:solidFill>
                  <a:schemeClr val="tx1"/>
                </a:solidFill>
                <a:ea typeface="+mn-lt"/>
                <a:cs typeface="+mn-lt"/>
              </a:rPr>
              <a:t>Summary statistics to understand the data.</a:t>
            </a:r>
            <a:endParaRPr lang="en-US" sz="2400">
              <a:solidFill>
                <a:schemeClr val="tx1"/>
              </a:solidFill>
            </a:endParaRPr>
          </a:p>
          <a:p>
            <a:r>
              <a:rPr lang="en-US" sz="2400">
                <a:solidFill>
                  <a:schemeClr val="tx1"/>
                </a:solidFill>
                <a:ea typeface="+mn-lt"/>
                <a:cs typeface="+mn-lt"/>
              </a:rPr>
              <a:t>Data visualization to visualize Bitcoin price trends over time.</a:t>
            </a:r>
            <a:endParaRPr lang="en-US" sz="2400">
              <a:solidFill>
                <a:schemeClr val="tx1"/>
              </a:solidFill>
            </a:endParaRPr>
          </a:p>
          <a:p>
            <a:r>
              <a:rPr lang="en-US" sz="2400">
                <a:solidFill>
                  <a:schemeClr val="tx1"/>
                </a:solidFill>
                <a:ea typeface="+mn-lt"/>
                <a:cs typeface="+mn-lt"/>
              </a:rPr>
              <a:t>Identifying key dates or events that coincide with price spikes or drops.</a:t>
            </a:r>
            <a:endParaRPr lang="en-US" sz="2400">
              <a:solidFill>
                <a:schemeClr val="tx1"/>
              </a:solidFill>
            </a:endParaRPr>
          </a:p>
          <a:p>
            <a:endParaRPr lang="en-US" sz="4000">
              <a:solidFill>
                <a:schemeClr val="tx1"/>
              </a:solidFill>
            </a:endParaRPr>
          </a:p>
        </p:txBody>
      </p:sp>
    </p:spTree>
    <p:extLst>
      <p:ext uri="{BB962C8B-B14F-4D97-AF65-F5344CB8AC3E}">
        <p14:creationId xmlns:p14="http://schemas.microsoft.com/office/powerpoint/2010/main" val="2609287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5839FC30-63C9-4643-98EF-7B1C31BE3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Right Triangle 53">
            <a:extLst>
              <a:ext uri="{FF2B5EF4-FFF2-40B4-BE49-F238E27FC236}">
                <a16:creationId xmlns:a16="http://schemas.microsoft.com/office/drawing/2014/main" id="{2B76B338-5C91-48AF-BFFC-93C8AAD6D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63303" y="4358020"/>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07FE80B3-9970-48B3-8883-81ED2FE4A3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007832" y="4676762"/>
            <a:ext cx="2222198" cy="2133710"/>
          </a:xfrm>
          <a:custGeom>
            <a:avLst/>
            <a:gdLst>
              <a:gd name="connsiteX0" fmla="*/ 0 w 2222198"/>
              <a:gd name="connsiteY0" fmla="*/ 0 h 2133710"/>
              <a:gd name="connsiteX1" fmla="*/ 44227 w 2222198"/>
              <a:gd name="connsiteY1" fmla="*/ 2234 h 2133710"/>
              <a:gd name="connsiteX2" fmla="*/ 2193454 w 2222198"/>
              <a:gd name="connsiteY2" fmla="*/ 1945372 h 2133710"/>
              <a:gd name="connsiteX3" fmla="*/ 2222198 w 2222198"/>
              <a:gd name="connsiteY3" fmla="*/ 2133710 h 2133710"/>
              <a:gd name="connsiteX4" fmla="*/ 1394653 w 2222198"/>
              <a:gd name="connsiteY4" fmla="*/ 2133710 h 2133710"/>
              <a:gd name="connsiteX5" fmla="*/ 1391100 w 2222198"/>
              <a:gd name="connsiteY5" fmla="*/ 2110427 h 2133710"/>
              <a:gd name="connsiteX6" fmla="*/ 122376 w 2222198"/>
              <a:gd name="connsiteY6" fmla="*/ 841704 h 2133710"/>
              <a:gd name="connsiteX7" fmla="*/ 0 w 2222198"/>
              <a:gd name="connsiteY7" fmla="*/ 823027 h 213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2198" h="2133710">
                <a:moveTo>
                  <a:pt x="0" y="0"/>
                </a:moveTo>
                <a:lnTo>
                  <a:pt x="44227" y="2234"/>
                </a:lnTo>
                <a:cubicBezTo>
                  <a:pt x="1114682" y="110944"/>
                  <a:pt x="1981368" y="908934"/>
                  <a:pt x="2193454" y="1945372"/>
                </a:cubicBezTo>
                <a:lnTo>
                  <a:pt x="2222198" y="2133710"/>
                </a:lnTo>
                <a:lnTo>
                  <a:pt x="1394653" y="2133710"/>
                </a:lnTo>
                <a:lnTo>
                  <a:pt x="1391100" y="2110427"/>
                </a:lnTo>
                <a:cubicBezTo>
                  <a:pt x="1260786" y="1473602"/>
                  <a:pt x="759202" y="972017"/>
                  <a:pt x="122376" y="841704"/>
                </a:cubicBezTo>
                <a:lnTo>
                  <a:pt x="0" y="823027"/>
                </a:lnTo>
                <a:close/>
              </a:path>
            </a:pathLst>
          </a:cu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457199" y="3525808"/>
            <a:ext cx="6548127" cy="2141612"/>
          </a:xfrm>
        </p:spPr>
        <p:txBody>
          <a:bodyPr anchor="ctr">
            <a:normAutofit/>
          </a:bodyPr>
          <a:lstStyle/>
          <a:p>
            <a:r>
              <a:rPr lang="en-US">
                <a:solidFill>
                  <a:schemeClr val="tx2"/>
                </a:solidFill>
              </a:rPr>
              <a:t>Exploring the Data</a:t>
            </a:r>
          </a:p>
        </p:txBody>
      </p:sp>
      <p:pic>
        <p:nvPicPr>
          <p:cNvPr id="6" name="Picture 5" descr="Financial graphs on a dark display">
            <a:extLst>
              <a:ext uri="{FF2B5EF4-FFF2-40B4-BE49-F238E27FC236}">
                <a16:creationId xmlns:a16="http://schemas.microsoft.com/office/drawing/2014/main" id="{6044BA54-4FC3-6AD2-56D3-3F435D353313}"/>
              </a:ext>
            </a:extLst>
          </p:cNvPr>
          <p:cNvPicPr>
            <a:picLocks noChangeAspect="1"/>
          </p:cNvPicPr>
          <p:nvPr/>
        </p:nvPicPr>
        <p:blipFill rotWithShape="1">
          <a:blip r:embed="rId2"/>
          <a:srcRect t="27841" b="27841"/>
          <a:stretch/>
        </p:blipFill>
        <p:spPr>
          <a:xfrm>
            <a:off x="-6214" y="2018"/>
            <a:ext cx="12214825" cy="3383384"/>
          </a:xfrm>
          <a:custGeom>
            <a:avLst/>
            <a:gdLst/>
            <a:ahLst/>
            <a:cxnLst/>
            <a:rect l="l" t="t" r="r" b="b"/>
            <a:pathLst>
              <a:path w="12214825" h="3383384">
                <a:moveTo>
                  <a:pt x="12213819" y="0"/>
                </a:moveTo>
                <a:cubicBezTo>
                  <a:pt x="12213819" y="29107"/>
                  <a:pt x="12214067" y="89770"/>
                  <a:pt x="12214502" y="174101"/>
                </a:cubicBezTo>
                <a:lnTo>
                  <a:pt x="12214825" y="234681"/>
                </a:lnTo>
                <a:lnTo>
                  <a:pt x="12214825" y="2718323"/>
                </a:lnTo>
                <a:lnTo>
                  <a:pt x="11377417" y="2725712"/>
                </a:lnTo>
                <a:cubicBezTo>
                  <a:pt x="7318291" y="2799276"/>
                  <a:pt x="6189525" y="3387660"/>
                  <a:pt x="3246747" y="3383361"/>
                </a:cubicBezTo>
                <a:cubicBezTo>
                  <a:pt x="2493396" y="3382260"/>
                  <a:pt x="1619330" y="3339570"/>
                  <a:pt x="544071" y="3235389"/>
                </a:cubicBezTo>
                <a:lnTo>
                  <a:pt x="19466" y="3181198"/>
                </a:lnTo>
                <a:cubicBezTo>
                  <a:pt x="22117" y="2650999"/>
                  <a:pt x="12840" y="2122787"/>
                  <a:pt x="3563" y="1594575"/>
                </a:cubicBezTo>
                <a:lnTo>
                  <a:pt x="0" y="1239098"/>
                </a:lnTo>
                <a:lnTo>
                  <a:pt x="0" y="7944"/>
                </a:lnTo>
                <a:close/>
              </a:path>
            </a:pathLst>
          </a:custGeom>
        </p:spPr>
      </p:pic>
      <p:sp>
        <p:nvSpPr>
          <p:cNvPr id="3" name="Content Placeholder"/>
          <p:cNvSpPr>
            <a:spLocks noGrp="1"/>
          </p:cNvSpPr>
          <p:nvPr>
            <p:ph idx="1"/>
          </p:nvPr>
        </p:nvSpPr>
        <p:spPr>
          <a:xfrm>
            <a:off x="7211421" y="3525807"/>
            <a:ext cx="4788050" cy="2722593"/>
          </a:xfrm>
        </p:spPr>
        <p:txBody>
          <a:bodyPr vert="horz" lIns="91440" tIns="45720" rIns="91440" bIns="45720" rtlCol="0" anchor="ctr">
            <a:normAutofit/>
          </a:bodyPr>
          <a:lstStyle/>
          <a:p>
            <a:pPr lvl="0">
              <a:lnSpc>
                <a:spcPct val="100000"/>
              </a:lnSpc>
            </a:pPr>
            <a:r>
              <a:rPr lang="en-US" sz="1800">
                <a:solidFill>
                  <a:schemeClr val="tx2"/>
                </a:solidFill>
              </a:rPr>
              <a:t>We use various libraries like Pandas, Statsmodels, Matplotlib, Plotly, and Seaborn for data analysis</a:t>
            </a:r>
          </a:p>
          <a:p>
            <a:pPr lvl="0">
              <a:lnSpc>
                <a:spcPct val="100000"/>
              </a:lnSpc>
            </a:pPr>
            <a:r>
              <a:rPr lang="en-US" sz="1800">
                <a:solidFill>
                  <a:schemeClr val="tx2"/>
                </a:solidFill>
              </a:rPr>
              <a:t>Visualizing data helps identify trends, patterns, and insights</a:t>
            </a:r>
          </a:p>
          <a:p>
            <a:pPr lvl="0">
              <a:lnSpc>
                <a:spcPct val="100000"/>
              </a:lnSpc>
            </a:pPr>
            <a:r>
              <a:rPr lang="en-US" sz="1800">
                <a:solidFill>
                  <a:schemeClr val="tx2"/>
                </a:solidFill>
              </a:rPr>
              <a:t>Key statistics like mean, standard deviation, min, max, and percentiles provide insights into Bitcoin's price data</a:t>
            </a:r>
          </a:p>
        </p:txBody>
      </p:sp>
    </p:spTree>
    <p:extLst>
      <p:ext uri="{BB962C8B-B14F-4D97-AF65-F5344CB8AC3E}">
        <p14:creationId xmlns:p14="http://schemas.microsoft.com/office/powerpoint/2010/main" val="2210980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7C4707-9C68-44ED-A6DE-88FF7A50F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69060A4-9EDF-4FB5-87A8-A9FC83E4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663" y="217714"/>
            <a:ext cx="6968018"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chemeClr val="tx1"/>
          </a:solidFill>
          <a:ln w="12700" cap="flat" cmpd="sng" algn="ctr">
            <a:noFill/>
            <a:prstDash val="solid"/>
            <a:miter lim="800000"/>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937A4B0-1638-4AFA-91A5-60F8BB498C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764" y="379444"/>
            <a:ext cx="6678117" cy="6490996"/>
          </a:xfrm>
          <a:custGeom>
            <a:avLst/>
            <a:gdLst>
              <a:gd name="connsiteX0" fmla="*/ 6004504 w 6647705"/>
              <a:gd name="connsiteY0" fmla="*/ 217 h 6461436"/>
              <a:gd name="connsiteX1" fmla="*/ 6043316 w 6647705"/>
              <a:gd name="connsiteY1" fmla="*/ 21512 h 6461436"/>
              <a:gd name="connsiteX2" fmla="*/ 6200652 w 6647705"/>
              <a:gd name="connsiteY2" fmla="*/ 1719217 h 6461436"/>
              <a:gd name="connsiteX3" fmla="*/ 6206825 w 6647705"/>
              <a:gd name="connsiteY3" fmla="*/ 1785827 h 6461436"/>
              <a:gd name="connsiteX4" fmla="*/ 6221227 w 6647705"/>
              <a:gd name="connsiteY4" fmla="*/ 1822016 h 6461436"/>
              <a:gd name="connsiteX5" fmla="*/ 6237305 w 6647705"/>
              <a:gd name="connsiteY5" fmla="*/ 1858891 h 6461436"/>
              <a:gd name="connsiteX6" fmla="*/ 6245339 w 6647705"/>
              <a:gd name="connsiteY6" fmla="*/ 2011010 h 6461436"/>
              <a:gd name="connsiteX7" fmla="*/ 6243065 w 6647705"/>
              <a:gd name="connsiteY7" fmla="*/ 2066060 h 6461436"/>
              <a:gd name="connsiteX8" fmla="*/ 6238739 w 6647705"/>
              <a:gd name="connsiteY8" fmla="*/ 2104210 h 6461436"/>
              <a:gd name="connsiteX9" fmla="*/ 6237021 w 6647705"/>
              <a:gd name="connsiteY9" fmla="*/ 2111648 h 6461436"/>
              <a:gd name="connsiteX10" fmla="*/ 6259718 w 6647705"/>
              <a:gd name="connsiteY10" fmla="*/ 2356556 h 6461436"/>
              <a:gd name="connsiteX11" fmla="*/ 6264060 w 6647705"/>
              <a:gd name="connsiteY11" fmla="*/ 2374375 h 6461436"/>
              <a:gd name="connsiteX12" fmla="*/ 6267041 w 6647705"/>
              <a:gd name="connsiteY12" fmla="*/ 2435573 h 6461436"/>
              <a:gd name="connsiteX13" fmla="*/ 6271496 w 6647705"/>
              <a:gd name="connsiteY13" fmla="*/ 2444087 h 6461436"/>
              <a:gd name="connsiteX14" fmla="*/ 6647705 w 6647705"/>
              <a:gd name="connsiteY14" fmla="*/ 6461436 h 6461436"/>
              <a:gd name="connsiteX15" fmla="*/ 545408 w 6647705"/>
              <a:gd name="connsiteY15" fmla="*/ 6461436 h 6461436"/>
              <a:gd name="connsiteX16" fmla="*/ 544170 w 6647705"/>
              <a:gd name="connsiteY16" fmla="*/ 6448085 h 6461436"/>
              <a:gd name="connsiteX17" fmla="*/ 533573 w 6647705"/>
              <a:gd name="connsiteY17" fmla="*/ 6434067 h 6461436"/>
              <a:gd name="connsiteX18" fmla="*/ 522439 w 6647705"/>
              <a:gd name="connsiteY18" fmla="*/ 6388375 h 6461436"/>
              <a:gd name="connsiteX19" fmla="*/ 518228 w 6647705"/>
              <a:gd name="connsiteY19" fmla="*/ 6357352 h 6461436"/>
              <a:gd name="connsiteX20" fmla="*/ 518072 w 6647705"/>
              <a:gd name="connsiteY20" fmla="*/ 6352810 h 6461436"/>
              <a:gd name="connsiteX21" fmla="*/ 523971 w 6647705"/>
              <a:gd name="connsiteY21" fmla="*/ 6314577 h 6461436"/>
              <a:gd name="connsiteX22" fmla="*/ 518934 w 6647705"/>
              <a:gd name="connsiteY22" fmla="*/ 6311532 h 6461436"/>
              <a:gd name="connsiteX23" fmla="*/ 513042 w 6647705"/>
              <a:gd name="connsiteY23" fmla="*/ 6300271 h 6461436"/>
              <a:gd name="connsiteX24" fmla="*/ 517740 w 6647705"/>
              <a:gd name="connsiteY24" fmla="*/ 6289716 h 6461436"/>
              <a:gd name="connsiteX25" fmla="*/ 523418 w 6647705"/>
              <a:gd name="connsiteY25" fmla="*/ 6241814 h 6461436"/>
              <a:gd name="connsiteX26" fmla="*/ 523922 w 6647705"/>
              <a:gd name="connsiteY26" fmla="*/ 6229603 h 6461436"/>
              <a:gd name="connsiteX27" fmla="*/ 67 w 6647705"/>
              <a:gd name="connsiteY27" fmla="*/ 577048 h 6461436"/>
              <a:gd name="connsiteX28" fmla="*/ 34408 w 6647705"/>
              <a:gd name="connsiteY28" fmla="*/ 548975 h 6461436"/>
              <a:gd name="connsiteX29" fmla="*/ 6004504 w 6647705"/>
              <a:gd name="connsiteY29" fmla="*/ 217 h 6461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 on document with pen">
            <a:extLst>
              <a:ext uri="{FF2B5EF4-FFF2-40B4-BE49-F238E27FC236}">
                <a16:creationId xmlns:a16="http://schemas.microsoft.com/office/drawing/2014/main" id="{25DAE784-4559-BF66-1C33-6F091E1C7E9F}"/>
              </a:ext>
            </a:extLst>
          </p:cNvPr>
          <p:cNvPicPr>
            <a:picLocks noChangeAspect="1"/>
          </p:cNvPicPr>
          <p:nvPr/>
        </p:nvPicPr>
        <p:blipFill rotWithShape="1">
          <a:blip r:embed="rId3">
            <a:alphaModFix amt="84000"/>
          </a:blip>
          <a:srcRect l="22740" r="8684" b="-6"/>
          <a:stretch/>
        </p:blipFill>
        <p:spPr>
          <a:xfrm>
            <a:off x="457850" y="379444"/>
            <a:ext cx="6678117"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p:spPr>
      </p:pic>
      <p:sp>
        <p:nvSpPr>
          <p:cNvPr id="2" name="Title"/>
          <p:cNvSpPr>
            <a:spLocks noGrp="1"/>
          </p:cNvSpPr>
          <p:nvPr>
            <p:ph type="ctrTitle"/>
          </p:nvPr>
        </p:nvSpPr>
        <p:spPr>
          <a:xfrm>
            <a:off x="5111831" y="433633"/>
            <a:ext cx="5572992" cy="847726"/>
          </a:xfrm>
        </p:spPr>
        <p:txBody>
          <a:bodyPr>
            <a:normAutofit/>
          </a:bodyPr>
          <a:lstStyle/>
          <a:p>
            <a:r>
              <a:rPr lang="en-US" sz="4400" b="1" i="0">
                <a:solidFill>
                  <a:schemeClr val="tx2"/>
                </a:solidFill>
                <a:ea typeface="+mj-lt"/>
                <a:cs typeface="+mj-lt"/>
              </a:rPr>
              <a:t>Data Preprocessing</a:t>
            </a:r>
            <a:endParaRPr lang="en-US" sz="4400">
              <a:solidFill>
                <a:schemeClr val="tx2"/>
              </a:solidFill>
            </a:endParaRPr>
          </a:p>
        </p:txBody>
      </p:sp>
      <p:sp>
        <p:nvSpPr>
          <p:cNvPr id="16" name="Freeform: Shape 15">
            <a:extLst>
              <a:ext uri="{FF2B5EF4-FFF2-40B4-BE49-F238E27FC236}">
                <a16:creationId xmlns:a16="http://schemas.microsoft.com/office/drawing/2014/main" id="{60376AD7-5814-4A2B-B3FC-395355E39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830335">
            <a:off x="463402" y="118600"/>
            <a:ext cx="444795" cy="1868387"/>
          </a:xfrm>
          <a:custGeom>
            <a:avLst/>
            <a:gdLst>
              <a:gd name="connsiteX0" fmla="*/ 0 w 444795"/>
              <a:gd name="connsiteY0" fmla="*/ 78388 h 1868387"/>
              <a:gd name="connsiteX1" fmla="*/ 39454 w 444795"/>
              <a:gd name="connsiteY1" fmla="*/ 66552 h 1868387"/>
              <a:gd name="connsiteX2" fmla="*/ 139617 w 444795"/>
              <a:gd name="connsiteY2" fmla="*/ 42263 h 1868387"/>
              <a:gd name="connsiteX3" fmla="*/ 193778 w 444795"/>
              <a:gd name="connsiteY3" fmla="*/ 51160 h 1868387"/>
              <a:gd name="connsiteX4" fmla="*/ 261389 w 444795"/>
              <a:gd name="connsiteY4" fmla="*/ 36852 h 1868387"/>
              <a:gd name="connsiteX5" fmla="*/ 274876 w 444795"/>
              <a:gd name="connsiteY5" fmla="*/ 37840 h 1868387"/>
              <a:gd name="connsiteX6" fmla="*/ 280032 w 444795"/>
              <a:gd name="connsiteY6" fmla="*/ 48921 h 1868387"/>
              <a:gd name="connsiteX7" fmla="*/ 284781 w 444795"/>
              <a:gd name="connsiteY7" fmla="*/ 50980 h 1868387"/>
              <a:gd name="connsiteX8" fmla="*/ 300007 w 444795"/>
              <a:gd name="connsiteY8" fmla="*/ 37078 h 1868387"/>
              <a:gd name="connsiteX9" fmla="*/ 375999 w 444795"/>
              <a:gd name="connsiteY9" fmla="*/ 45281 h 1868387"/>
              <a:gd name="connsiteX10" fmla="*/ 417584 w 444795"/>
              <a:gd name="connsiteY10" fmla="*/ 9727 h 1868387"/>
              <a:gd name="connsiteX11" fmla="*/ 444795 w 444795"/>
              <a:gd name="connsiteY11" fmla="*/ 0 h 1868387"/>
              <a:gd name="connsiteX12" fmla="*/ 444795 w 444795"/>
              <a:gd name="connsiteY12" fmla="*/ 1864840 h 1868387"/>
              <a:gd name="connsiteX13" fmla="*/ 430079 w 444795"/>
              <a:gd name="connsiteY13" fmla="*/ 1860813 h 1868387"/>
              <a:gd name="connsiteX14" fmla="*/ 383783 w 444795"/>
              <a:gd name="connsiteY14" fmla="*/ 1862444 h 1868387"/>
              <a:gd name="connsiteX15" fmla="*/ 370358 w 444795"/>
              <a:gd name="connsiteY15" fmla="*/ 1868387 h 1868387"/>
              <a:gd name="connsiteX16" fmla="*/ 336658 w 444795"/>
              <a:gd name="connsiteY16" fmla="*/ 1868387 h 1868387"/>
              <a:gd name="connsiteX17" fmla="*/ 306546 w 444795"/>
              <a:gd name="connsiteY17" fmla="*/ 1858526 h 1868387"/>
              <a:gd name="connsiteX18" fmla="*/ 236457 w 444795"/>
              <a:gd name="connsiteY18" fmla="*/ 1847671 h 1868387"/>
              <a:gd name="connsiteX19" fmla="*/ 205722 w 444795"/>
              <a:gd name="connsiteY19" fmla="*/ 1841430 h 1868387"/>
              <a:gd name="connsiteX20" fmla="*/ 181807 w 444795"/>
              <a:gd name="connsiteY20" fmla="*/ 1823771 h 1868387"/>
              <a:gd name="connsiteX21" fmla="*/ 178439 w 444795"/>
              <a:gd name="connsiteY21" fmla="*/ 1808957 h 1868387"/>
              <a:gd name="connsiteX22" fmla="*/ 161935 w 444795"/>
              <a:gd name="connsiteY22" fmla="*/ 1803551 h 1868387"/>
              <a:gd name="connsiteX23" fmla="*/ 158071 w 444795"/>
              <a:gd name="connsiteY23" fmla="*/ 1799541 h 1868387"/>
              <a:gd name="connsiteX24" fmla="*/ 135376 w 444795"/>
              <a:gd name="connsiteY24" fmla="*/ 1779136 h 1868387"/>
              <a:gd name="connsiteX25" fmla="*/ 132952 w 444795"/>
              <a:gd name="connsiteY25" fmla="*/ 1786380 h 1868387"/>
              <a:gd name="connsiteX26" fmla="*/ 0 w 444795"/>
              <a:gd name="connsiteY26" fmla="*/ 1663146 h 186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4795" h="1868387">
                <a:moveTo>
                  <a:pt x="0" y="78388"/>
                </a:moveTo>
                <a:lnTo>
                  <a:pt x="39454" y="66552"/>
                </a:lnTo>
                <a:cubicBezTo>
                  <a:pt x="73377" y="59047"/>
                  <a:pt x="108602" y="54461"/>
                  <a:pt x="139617" y="42263"/>
                </a:cubicBezTo>
                <a:cubicBezTo>
                  <a:pt x="180799" y="87869"/>
                  <a:pt x="156173" y="44723"/>
                  <a:pt x="193778" y="51160"/>
                </a:cubicBezTo>
                <a:lnTo>
                  <a:pt x="261389" y="36852"/>
                </a:lnTo>
                <a:lnTo>
                  <a:pt x="274876" y="37840"/>
                </a:lnTo>
                <a:lnTo>
                  <a:pt x="280032" y="48921"/>
                </a:lnTo>
                <a:lnTo>
                  <a:pt x="284781" y="50980"/>
                </a:lnTo>
                <a:lnTo>
                  <a:pt x="300007" y="37078"/>
                </a:lnTo>
                <a:cubicBezTo>
                  <a:pt x="322467" y="29589"/>
                  <a:pt x="353078" y="47149"/>
                  <a:pt x="375999" y="45281"/>
                </a:cubicBezTo>
                <a:cubicBezTo>
                  <a:pt x="382977" y="27666"/>
                  <a:pt x="397501" y="17994"/>
                  <a:pt x="417584" y="9727"/>
                </a:cubicBezTo>
                <a:lnTo>
                  <a:pt x="444795" y="0"/>
                </a:lnTo>
                <a:lnTo>
                  <a:pt x="444795" y="1864840"/>
                </a:lnTo>
                <a:lnTo>
                  <a:pt x="430079" y="1860813"/>
                </a:lnTo>
                <a:cubicBezTo>
                  <a:pt x="411946" y="1857931"/>
                  <a:pt x="392950" y="1858479"/>
                  <a:pt x="383783" y="1862444"/>
                </a:cubicBezTo>
                <a:lnTo>
                  <a:pt x="370358" y="1868387"/>
                </a:lnTo>
                <a:lnTo>
                  <a:pt x="336658" y="1868387"/>
                </a:lnTo>
                <a:lnTo>
                  <a:pt x="306546" y="1858526"/>
                </a:lnTo>
                <a:cubicBezTo>
                  <a:pt x="280888" y="1847233"/>
                  <a:pt x="256422" y="1834783"/>
                  <a:pt x="236457" y="1847671"/>
                </a:cubicBezTo>
                <a:cubicBezTo>
                  <a:pt x="224964" y="1848497"/>
                  <a:pt x="214878" y="1845991"/>
                  <a:pt x="205722" y="1841430"/>
                </a:cubicBezTo>
                <a:lnTo>
                  <a:pt x="181807" y="1823771"/>
                </a:lnTo>
                <a:lnTo>
                  <a:pt x="178439" y="1808957"/>
                </a:lnTo>
                <a:lnTo>
                  <a:pt x="161935" y="1803551"/>
                </a:lnTo>
                <a:lnTo>
                  <a:pt x="158071" y="1799541"/>
                </a:lnTo>
                <a:cubicBezTo>
                  <a:pt x="150700" y="1791836"/>
                  <a:pt x="143295" y="1784610"/>
                  <a:pt x="135376" y="1779136"/>
                </a:cubicBezTo>
                <a:lnTo>
                  <a:pt x="132952" y="1786380"/>
                </a:lnTo>
                <a:lnTo>
                  <a:pt x="0" y="1663146"/>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p:cNvSpPr>
            <a:spLocks noGrp="1"/>
          </p:cNvSpPr>
          <p:nvPr>
            <p:ph idx="1"/>
          </p:nvPr>
        </p:nvSpPr>
        <p:spPr>
          <a:xfrm>
            <a:off x="7079277" y="3060862"/>
            <a:ext cx="4941323" cy="3116101"/>
          </a:xfrm>
        </p:spPr>
        <p:txBody>
          <a:bodyPr vert="horz" lIns="91440" tIns="45720" rIns="91440" bIns="45720" rtlCol="0" anchor="t">
            <a:noAutofit/>
          </a:bodyPr>
          <a:lstStyle/>
          <a:p>
            <a:pPr>
              <a:buFont typeface="Arial"/>
              <a:buChar char="•"/>
            </a:pPr>
            <a:r>
              <a:rPr lang="en-US" sz="1800">
                <a:ea typeface="+mn-lt"/>
                <a:cs typeface="+mn-lt"/>
              </a:rPr>
              <a:t>Handling missing data or outliers, if any.</a:t>
            </a:r>
            <a:endParaRPr lang="en-US" sz="1800"/>
          </a:p>
          <a:p>
            <a:pPr>
              <a:buFont typeface="Arial"/>
              <a:buChar char="•"/>
            </a:pPr>
            <a:r>
              <a:rPr lang="en-US" sz="1800">
                <a:ea typeface="+mn-lt"/>
                <a:cs typeface="+mn-lt"/>
              </a:rPr>
              <a:t>Data normalization or scaling for analysis.</a:t>
            </a:r>
          </a:p>
          <a:p>
            <a:pPr>
              <a:buFont typeface="Arial"/>
              <a:buChar char="•"/>
            </a:pPr>
            <a:r>
              <a:rPr lang="en-US" sz="1800">
                <a:ea typeface="+mn-lt"/>
                <a:cs typeface="+mn-lt"/>
              </a:rPr>
              <a:t>Resampling the data to different time intervals (e.g., daily, weekly, monthly) for further investigation.</a:t>
            </a:r>
          </a:p>
          <a:p>
            <a:pPr>
              <a:buNone/>
            </a:pPr>
            <a:endParaRPr lang="en-US" sz="2800"/>
          </a:p>
        </p:txBody>
      </p:sp>
      <p:grpSp>
        <p:nvGrpSpPr>
          <p:cNvPr id="18" name="Group 17">
            <a:extLst>
              <a:ext uri="{FF2B5EF4-FFF2-40B4-BE49-F238E27FC236}">
                <a16:creationId xmlns:a16="http://schemas.microsoft.com/office/drawing/2014/main" id="{D2D2835C-DDE9-4332-9476-94B711F053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56005"/>
            <a:ext cx="358083" cy="358083"/>
            <a:chOff x="4135740" y="1745599"/>
            <a:chExt cx="558732" cy="558732"/>
          </a:xfrm>
        </p:grpSpPr>
        <p:grpSp>
          <p:nvGrpSpPr>
            <p:cNvPr id="19" name="Group 18">
              <a:extLst>
                <a:ext uri="{FF2B5EF4-FFF2-40B4-BE49-F238E27FC236}">
                  <a16:creationId xmlns:a16="http://schemas.microsoft.com/office/drawing/2014/main" id="{37647015-EE9A-4F89-A88A-DC5786E6638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45599"/>
              <a:ext cx="558732" cy="558732"/>
              <a:chOff x="1028007" y="1706560"/>
              <a:chExt cx="575710" cy="575710"/>
            </a:xfrm>
          </p:grpSpPr>
          <p:cxnSp>
            <p:nvCxnSpPr>
              <p:cNvPr id="21" name="Straight Connector 20">
                <a:extLst>
                  <a:ext uri="{FF2B5EF4-FFF2-40B4-BE49-F238E27FC236}">
                    <a16:creationId xmlns:a16="http://schemas.microsoft.com/office/drawing/2014/main" id="{CB275C9D-23AD-4120-B860-4A64988102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7793833-C4D8-475A-86F4-45B2FFCF4F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Oval 19">
              <a:extLst>
                <a:ext uri="{FF2B5EF4-FFF2-40B4-BE49-F238E27FC236}">
                  <a16:creationId xmlns:a16="http://schemas.microsoft.com/office/drawing/2014/main" id="{CBDF05EB-F6AC-4339-BC6E-8D6527685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68454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368F9D89-54B8-41F8-8839-49992D645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221476" y="685800"/>
            <a:ext cx="5075906" cy="1896616"/>
          </a:xfrm>
        </p:spPr>
        <p:txBody>
          <a:bodyPr>
            <a:normAutofit/>
          </a:bodyPr>
          <a:lstStyle/>
          <a:p>
            <a:r>
              <a:rPr lang="en-US" b="1" i="0">
                <a:ea typeface="+mj-lt"/>
                <a:cs typeface="+mj-lt"/>
              </a:rPr>
              <a:t>Data Preprocessing</a:t>
            </a:r>
            <a:endParaRPr lang="en-US"/>
          </a:p>
        </p:txBody>
      </p:sp>
      <p:sp>
        <p:nvSpPr>
          <p:cNvPr id="3" name="Content Placeholder"/>
          <p:cNvSpPr>
            <a:spLocks noGrp="1"/>
          </p:cNvSpPr>
          <p:nvPr>
            <p:ph idx="1"/>
          </p:nvPr>
        </p:nvSpPr>
        <p:spPr>
          <a:xfrm>
            <a:off x="1221475" y="2961280"/>
            <a:ext cx="5075905" cy="3210920"/>
          </a:xfrm>
        </p:spPr>
        <p:txBody>
          <a:bodyPr vert="horz" lIns="91440" tIns="45720" rIns="91440" bIns="45720" rtlCol="0">
            <a:normAutofit/>
          </a:bodyPr>
          <a:lstStyle/>
          <a:p>
            <a:pPr>
              <a:buNone/>
            </a:pPr>
            <a:r>
              <a:rPr lang="en-US">
                <a:ea typeface="+mn-lt"/>
                <a:cs typeface="+mn-lt"/>
              </a:rPr>
              <a:t> Converted timestamps, and resampled it to various time intervals. This allows us to examine Bitcoin's price and trading patterns over different time horizons.</a:t>
            </a:r>
            <a:endParaRPr lang="en-US"/>
          </a:p>
        </p:txBody>
      </p:sp>
      <p:sp>
        <p:nvSpPr>
          <p:cNvPr id="29" name="Freeform: Shape 28">
            <a:extLst>
              <a:ext uri="{FF2B5EF4-FFF2-40B4-BE49-F238E27FC236}">
                <a16:creationId xmlns:a16="http://schemas.microsoft.com/office/drawing/2014/main" id="{7FF0BCBD-CCEA-4351-B702-14C52EFE62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19465">
            <a:off x="6926280" y="397486"/>
            <a:ext cx="4948797" cy="6326554"/>
          </a:xfrm>
          <a:custGeom>
            <a:avLst/>
            <a:gdLst>
              <a:gd name="connsiteX0" fmla="*/ 4457507 w 5137176"/>
              <a:gd name="connsiteY0" fmla="*/ 0 h 6567378"/>
              <a:gd name="connsiteX1" fmla="*/ 4457507 w 5137176"/>
              <a:gd name="connsiteY1" fmla="*/ 1009868 h 6567378"/>
              <a:gd name="connsiteX2" fmla="*/ 5137176 w 5137176"/>
              <a:gd name="connsiteY2" fmla="*/ 1083966 h 6567378"/>
              <a:gd name="connsiteX3" fmla="*/ 4539371 w 5137176"/>
              <a:gd name="connsiteY3" fmla="*/ 6567378 h 6567378"/>
              <a:gd name="connsiteX4" fmla="*/ 108120 w 5137176"/>
              <a:gd name="connsiteY4" fmla="*/ 6084280 h 6567378"/>
              <a:gd name="connsiteX5" fmla="*/ 170085 w 5137176"/>
              <a:gd name="connsiteY5" fmla="*/ 5515902 h 6567378"/>
              <a:gd name="connsiteX6" fmla="*/ 0 w 5137176"/>
              <a:gd name="connsiteY6" fmla="*/ 5515902 h 6567378"/>
              <a:gd name="connsiteX7" fmla="*/ 0 w 5137176"/>
              <a:gd name="connsiteY7" fmla="*/ 0 h 6567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37176" h="6567378">
                <a:moveTo>
                  <a:pt x="4457507" y="0"/>
                </a:moveTo>
                <a:lnTo>
                  <a:pt x="4457507" y="1009868"/>
                </a:lnTo>
                <a:lnTo>
                  <a:pt x="5137176" y="1083966"/>
                </a:lnTo>
                <a:lnTo>
                  <a:pt x="4539371" y="6567378"/>
                </a:lnTo>
                <a:lnTo>
                  <a:pt x="108120" y="6084280"/>
                </a:lnTo>
                <a:lnTo>
                  <a:pt x="170085" y="5515902"/>
                </a:lnTo>
                <a:lnTo>
                  <a:pt x="0" y="5515902"/>
                </a:lnTo>
                <a:lnTo>
                  <a:pt x="0" y="0"/>
                </a:lnTo>
                <a:close/>
              </a:path>
            </a:pathLst>
          </a:cu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186A0039-6F9F-4E40-AE37-A1EA2DAC0B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6892" y="425319"/>
            <a:ext cx="4768520" cy="6088714"/>
          </a:xfrm>
          <a:custGeom>
            <a:avLst/>
            <a:gdLst>
              <a:gd name="connsiteX0" fmla="*/ 4188628 w 4950037"/>
              <a:gd name="connsiteY0" fmla="*/ 0 h 6320484"/>
              <a:gd name="connsiteX1" fmla="*/ 4218584 w 4950037"/>
              <a:gd name="connsiteY1" fmla="*/ 18617 h 6320484"/>
              <a:gd name="connsiteX2" fmla="*/ 4220262 w 4950037"/>
              <a:gd name="connsiteY2" fmla="*/ 50299 h 6320484"/>
              <a:gd name="connsiteX3" fmla="*/ 4223339 w 4950037"/>
              <a:gd name="connsiteY3" fmla="*/ 51686 h 6320484"/>
              <a:gd name="connsiteX4" fmla="*/ 4243015 w 4950037"/>
              <a:gd name="connsiteY4" fmla="*/ 81229 h 6320484"/>
              <a:gd name="connsiteX5" fmla="*/ 4227211 w 4950037"/>
              <a:gd name="connsiteY5" fmla="*/ 140805 h 6320484"/>
              <a:gd name="connsiteX6" fmla="*/ 4226312 w 4950037"/>
              <a:gd name="connsiteY6" fmla="*/ 164608 h 6320484"/>
              <a:gd name="connsiteX7" fmla="*/ 4231134 w 4950037"/>
              <a:gd name="connsiteY7" fmla="*/ 255748 h 6320484"/>
              <a:gd name="connsiteX8" fmla="*/ 4235510 w 4950037"/>
              <a:gd name="connsiteY8" fmla="*/ 301854 h 6320484"/>
              <a:gd name="connsiteX9" fmla="*/ 4235520 w 4950037"/>
              <a:gd name="connsiteY9" fmla="*/ 330418 h 6320484"/>
              <a:gd name="connsiteX10" fmla="*/ 4235309 w 4950037"/>
              <a:gd name="connsiteY10" fmla="*/ 334638 h 6320484"/>
              <a:gd name="connsiteX11" fmla="*/ 4247535 w 4950037"/>
              <a:gd name="connsiteY11" fmla="*/ 565647 h 6320484"/>
              <a:gd name="connsiteX12" fmla="*/ 4249754 w 4950037"/>
              <a:gd name="connsiteY12" fmla="*/ 570257 h 6320484"/>
              <a:gd name="connsiteX13" fmla="*/ 4250201 w 4950037"/>
              <a:gd name="connsiteY13" fmla="*/ 594124 h 6320484"/>
              <a:gd name="connsiteX14" fmla="*/ 4249458 w 4950037"/>
              <a:gd name="connsiteY14" fmla="*/ 602018 h 6320484"/>
              <a:gd name="connsiteX15" fmla="*/ 4255354 w 4950037"/>
              <a:gd name="connsiteY15" fmla="*/ 713405 h 6320484"/>
              <a:gd name="connsiteX16" fmla="*/ 4257507 w 4950037"/>
              <a:gd name="connsiteY16" fmla="*/ 714073 h 6320484"/>
              <a:gd name="connsiteX17" fmla="*/ 4265497 w 4950037"/>
              <a:gd name="connsiteY17" fmla="*/ 749513 h 6320484"/>
              <a:gd name="connsiteX18" fmla="*/ 4271401 w 4950037"/>
              <a:gd name="connsiteY18" fmla="*/ 847749 h 6320484"/>
              <a:gd name="connsiteX19" fmla="*/ 4270503 w 4950037"/>
              <a:gd name="connsiteY19" fmla="*/ 861235 h 6320484"/>
              <a:gd name="connsiteX20" fmla="*/ 4270699 w 4950037"/>
              <a:gd name="connsiteY20" fmla="*/ 865719 h 6320484"/>
              <a:gd name="connsiteX21" fmla="*/ 4202536 w 4950037"/>
              <a:gd name="connsiteY21" fmla="*/ 861893 h 6320484"/>
              <a:gd name="connsiteX22" fmla="*/ 4202536 w 4950037"/>
              <a:gd name="connsiteY22" fmla="*/ 987895 h 6320484"/>
              <a:gd name="connsiteX23" fmla="*/ 4532772 w 4950037"/>
              <a:gd name="connsiteY23" fmla="*/ 1009893 h 6320484"/>
              <a:gd name="connsiteX24" fmla="*/ 4904400 w 4950037"/>
              <a:gd name="connsiteY24" fmla="*/ 1030269 h 6320484"/>
              <a:gd name="connsiteX25" fmla="*/ 4932162 w 4950037"/>
              <a:gd name="connsiteY25" fmla="*/ 1052023 h 6320484"/>
              <a:gd name="connsiteX26" fmla="*/ 4930395 w 4950037"/>
              <a:gd name="connsiteY26" fmla="*/ 1083700 h 6320484"/>
              <a:gd name="connsiteX27" fmla="*/ 4933305 w 4950037"/>
              <a:gd name="connsiteY27" fmla="*/ 1085413 h 6320484"/>
              <a:gd name="connsiteX28" fmla="*/ 4949662 w 4950037"/>
              <a:gd name="connsiteY28" fmla="*/ 1116915 h 6320484"/>
              <a:gd name="connsiteX29" fmla="*/ 4927494 w 4950037"/>
              <a:gd name="connsiteY29" fmla="*/ 1174426 h 6320484"/>
              <a:gd name="connsiteX30" fmla="*/ 4924021 w 4950037"/>
              <a:gd name="connsiteY30" fmla="*/ 1197992 h 6320484"/>
              <a:gd name="connsiteX31" fmla="*/ 4918937 w 4950037"/>
              <a:gd name="connsiteY31" fmla="*/ 1289117 h 6320484"/>
              <a:gd name="connsiteX32" fmla="*/ 4918290 w 4950037"/>
              <a:gd name="connsiteY32" fmla="*/ 1335426 h 6320484"/>
              <a:gd name="connsiteX33" fmla="*/ 4915204 w 4950037"/>
              <a:gd name="connsiteY33" fmla="*/ 1363823 h 6320484"/>
              <a:gd name="connsiteX34" fmla="*/ 4914538 w 4950037"/>
              <a:gd name="connsiteY34" fmla="*/ 1367995 h 6320484"/>
              <a:gd name="connsiteX35" fmla="*/ 4901655 w 4950037"/>
              <a:gd name="connsiteY35" fmla="*/ 1598968 h 6320484"/>
              <a:gd name="connsiteX36" fmla="*/ 4903361 w 4950037"/>
              <a:gd name="connsiteY36" fmla="*/ 1603791 h 6320484"/>
              <a:gd name="connsiteX37" fmla="*/ 4901219 w 4950037"/>
              <a:gd name="connsiteY37" fmla="*/ 1627566 h 6320484"/>
              <a:gd name="connsiteX38" fmla="*/ 4899626 w 4950037"/>
              <a:gd name="connsiteY38" fmla="*/ 1635333 h 6320484"/>
              <a:gd name="connsiteX39" fmla="*/ 4893414 w 4950037"/>
              <a:gd name="connsiteY39" fmla="*/ 1746703 h 6320484"/>
              <a:gd name="connsiteX40" fmla="*/ 4895482 w 4950037"/>
              <a:gd name="connsiteY40" fmla="*/ 1747601 h 6320484"/>
              <a:gd name="connsiteX41" fmla="*/ 4899584 w 4950037"/>
              <a:gd name="connsiteY41" fmla="*/ 1783699 h 6320484"/>
              <a:gd name="connsiteX42" fmla="*/ 4894806 w 4950037"/>
              <a:gd name="connsiteY42" fmla="*/ 1881995 h 6320484"/>
              <a:gd name="connsiteX43" fmla="*/ 4894702 w 4950037"/>
              <a:gd name="connsiteY43" fmla="*/ 1940154 h 6320484"/>
              <a:gd name="connsiteX44" fmla="*/ 4898986 w 4950037"/>
              <a:gd name="connsiteY44" fmla="*/ 1961221 h 6320484"/>
              <a:gd name="connsiteX45" fmla="*/ 4902063 w 4950037"/>
              <a:gd name="connsiteY45" fmla="*/ 1991332 h 6320484"/>
              <a:gd name="connsiteX46" fmla="*/ 4910843 w 4950037"/>
              <a:gd name="connsiteY46" fmla="*/ 2043680 h 6320484"/>
              <a:gd name="connsiteX47" fmla="*/ 4913111 w 4950037"/>
              <a:gd name="connsiteY47" fmla="*/ 2093780 h 6320484"/>
              <a:gd name="connsiteX48" fmla="*/ 4912235 w 4950037"/>
              <a:gd name="connsiteY48" fmla="*/ 2127331 h 6320484"/>
              <a:gd name="connsiteX49" fmla="*/ 4911774 w 4950037"/>
              <a:gd name="connsiteY49" fmla="*/ 2132180 h 6320484"/>
              <a:gd name="connsiteX50" fmla="*/ 4902693 w 4950037"/>
              <a:gd name="connsiteY50" fmla="*/ 2171984 h 6320484"/>
              <a:gd name="connsiteX51" fmla="*/ 4905943 w 4950037"/>
              <a:gd name="connsiteY51" fmla="*/ 2175920 h 6320484"/>
              <a:gd name="connsiteX52" fmla="*/ 4908773 w 4950037"/>
              <a:gd name="connsiteY52" fmla="*/ 2188707 h 6320484"/>
              <a:gd name="connsiteX53" fmla="*/ 4904052 w 4950037"/>
              <a:gd name="connsiteY53" fmla="*/ 2199268 h 6320484"/>
              <a:gd name="connsiteX54" fmla="*/ 4893911 w 4950037"/>
              <a:gd name="connsiteY54" fmla="*/ 2249378 h 6320484"/>
              <a:gd name="connsiteX55" fmla="*/ 4883060 w 4950037"/>
              <a:gd name="connsiteY55" fmla="*/ 2322907 h 6320484"/>
              <a:gd name="connsiteX56" fmla="*/ 4878199 w 4950037"/>
              <a:gd name="connsiteY56" fmla="*/ 2333841 h 6320484"/>
              <a:gd name="connsiteX57" fmla="*/ 4863832 w 4950037"/>
              <a:gd name="connsiteY57" fmla="*/ 2405746 h 6320484"/>
              <a:gd name="connsiteX58" fmla="*/ 4860132 w 4950037"/>
              <a:gd name="connsiteY58" fmla="*/ 2443689 h 6320484"/>
              <a:gd name="connsiteX59" fmla="*/ 4863777 w 4950037"/>
              <a:gd name="connsiteY59" fmla="*/ 2448134 h 6320484"/>
              <a:gd name="connsiteX60" fmla="*/ 4862134 w 4950037"/>
              <a:gd name="connsiteY60" fmla="*/ 2459306 h 6320484"/>
              <a:gd name="connsiteX61" fmla="*/ 4862544 w 4950037"/>
              <a:gd name="connsiteY61" fmla="*/ 2462358 h 6320484"/>
              <a:gd name="connsiteX62" fmla="*/ 4864049 w 4950037"/>
              <a:gd name="connsiteY62" fmla="*/ 2479770 h 6320484"/>
              <a:gd name="connsiteX63" fmla="*/ 4852627 w 4950037"/>
              <a:gd name="connsiteY63" fmla="*/ 2514583 h 6320484"/>
              <a:gd name="connsiteX64" fmla="*/ 4850576 w 4950037"/>
              <a:gd name="connsiteY64" fmla="*/ 2514709 h 6320484"/>
              <a:gd name="connsiteX65" fmla="*/ 4842113 w 4950037"/>
              <a:gd name="connsiteY65" fmla="*/ 2666439 h 6320484"/>
              <a:gd name="connsiteX66" fmla="*/ 4850768 w 4950037"/>
              <a:gd name="connsiteY66" fmla="*/ 2690544 h 6320484"/>
              <a:gd name="connsiteX67" fmla="*/ 4853036 w 4950037"/>
              <a:gd name="connsiteY67" fmla="*/ 2740646 h 6320484"/>
              <a:gd name="connsiteX68" fmla="*/ 4852159 w 4950037"/>
              <a:gd name="connsiteY68" fmla="*/ 2774197 h 6320484"/>
              <a:gd name="connsiteX69" fmla="*/ 4851699 w 4950037"/>
              <a:gd name="connsiteY69" fmla="*/ 2779045 h 6320484"/>
              <a:gd name="connsiteX70" fmla="*/ 4842617 w 4950037"/>
              <a:gd name="connsiteY70" fmla="*/ 2818850 h 6320484"/>
              <a:gd name="connsiteX71" fmla="*/ 4845868 w 4950037"/>
              <a:gd name="connsiteY71" fmla="*/ 2822786 h 6320484"/>
              <a:gd name="connsiteX72" fmla="*/ 4848697 w 4950037"/>
              <a:gd name="connsiteY72" fmla="*/ 2835573 h 6320484"/>
              <a:gd name="connsiteX73" fmla="*/ 4843976 w 4950037"/>
              <a:gd name="connsiteY73" fmla="*/ 2846133 h 6320484"/>
              <a:gd name="connsiteX74" fmla="*/ 4833835 w 4950037"/>
              <a:gd name="connsiteY74" fmla="*/ 2896246 h 6320484"/>
              <a:gd name="connsiteX75" fmla="*/ 4826535 w 4950037"/>
              <a:gd name="connsiteY75" fmla="*/ 2945711 h 6320484"/>
              <a:gd name="connsiteX76" fmla="*/ 4770687 w 4950037"/>
              <a:gd name="connsiteY76" fmla="*/ 3999577 h 6320484"/>
              <a:gd name="connsiteX77" fmla="*/ 4757955 w 4950037"/>
              <a:gd name="connsiteY77" fmla="*/ 4252632 h 6320484"/>
              <a:gd name="connsiteX78" fmla="*/ 4746917 w 4950037"/>
              <a:gd name="connsiteY78" fmla="*/ 4414955 h 6320484"/>
              <a:gd name="connsiteX79" fmla="*/ 4656537 w 4950037"/>
              <a:gd name="connsiteY79" fmla="*/ 6050064 h 6320484"/>
              <a:gd name="connsiteX80" fmla="*/ 4661812 w 4950037"/>
              <a:gd name="connsiteY80" fmla="*/ 6086684 h 6320484"/>
              <a:gd name="connsiteX81" fmla="*/ 4665332 w 4950037"/>
              <a:gd name="connsiteY81" fmla="*/ 6121067 h 6320484"/>
              <a:gd name="connsiteX82" fmla="*/ 4668152 w 4950037"/>
              <a:gd name="connsiteY82" fmla="*/ 6221142 h 6320484"/>
              <a:gd name="connsiteX83" fmla="*/ 4649673 w 4950037"/>
              <a:gd name="connsiteY83" fmla="*/ 6255466 h 6320484"/>
              <a:gd name="connsiteX84" fmla="*/ 4645040 w 4950037"/>
              <a:gd name="connsiteY84" fmla="*/ 6258160 h 6320484"/>
              <a:gd name="connsiteX85" fmla="*/ 4641598 w 4950037"/>
              <a:gd name="connsiteY85" fmla="*/ 6320461 h 6320484"/>
              <a:gd name="connsiteX86" fmla="*/ 724747 w 4950037"/>
              <a:gd name="connsiteY86" fmla="*/ 6068362 h 6320484"/>
              <a:gd name="connsiteX87" fmla="*/ 415706 w 4950037"/>
              <a:gd name="connsiteY87" fmla="*/ 6051307 h 6320484"/>
              <a:gd name="connsiteX88" fmla="*/ 420012 w 4950037"/>
              <a:gd name="connsiteY88" fmla="*/ 6011137 h 6320484"/>
              <a:gd name="connsiteX89" fmla="*/ 424214 w 4950037"/>
              <a:gd name="connsiteY89" fmla="*/ 6004548 h 6320484"/>
              <a:gd name="connsiteX90" fmla="*/ 424482 w 4950037"/>
              <a:gd name="connsiteY90" fmla="*/ 6001808 h 6320484"/>
              <a:gd name="connsiteX91" fmla="*/ 424751 w 4950037"/>
              <a:gd name="connsiteY91" fmla="*/ 5999066 h 6320484"/>
              <a:gd name="connsiteX92" fmla="*/ 425286 w 4950037"/>
              <a:gd name="connsiteY92" fmla="*/ 5993584 h 6320484"/>
              <a:gd name="connsiteX93" fmla="*/ 424972 w 4950037"/>
              <a:gd name="connsiteY93" fmla="*/ 5987694 h 6320484"/>
              <a:gd name="connsiteX94" fmla="*/ 424390 w 4950037"/>
              <a:gd name="connsiteY94" fmla="*/ 5984546 h 6320484"/>
              <a:gd name="connsiteX95" fmla="*/ 424659 w 4950037"/>
              <a:gd name="connsiteY95" fmla="*/ 5981803 h 6320484"/>
              <a:gd name="connsiteX96" fmla="*/ 424344 w 4950037"/>
              <a:gd name="connsiteY96" fmla="*/ 5975914 h 6320484"/>
              <a:gd name="connsiteX97" fmla="*/ 423763 w 4950037"/>
              <a:gd name="connsiteY97" fmla="*/ 5972765 h 6320484"/>
              <a:gd name="connsiteX98" fmla="*/ 423136 w 4950037"/>
              <a:gd name="connsiteY98" fmla="*/ 5960984 h 6320484"/>
              <a:gd name="connsiteX99" fmla="*/ 422554 w 4950037"/>
              <a:gd name="connsiteY99" fmla="*/ 5957836 h 6320484"/>
              <a:gd name="connsiteX100" fmla="*/ 422821 w 4950037"/>
              <a:gd name="connsiteY100" fmla="*/ 5955094 h 6320484"/>
              <a:gd name="connsiteX101" fmla="*/ 421392 w 4950037"/>
              <a:gd name="connsiteY101" fmla="*/ 5951537 h 6320484"/>
              <a:gd name="connsiteX102" fmla="*/ 426782 w 4950037"/>
              <a:gd name="connsiteY102" fmla="*/ 5888089 h 6320484"/>
              <a:gd name="connsiteX103" fmla="*/ 448292 w 4950037"/>
              <a:gd name="connsiteY103" fmla="*/ 5480986 h 6320484"/>
              <a:gd name="connsiteX104" fmla="*/ 330530 w 4950037"/>
              <a:gd name="connsiteY104" fmla="*/ 5480986 h 6320484"/>
              <a:gd name="connsiteX105" fmla="*/ 330530 w 4950037"/>
              <a:gd name="connsiteY105" fmla="*/ 5395293 h 6320484"/>
              <a:gd name="connsiteX106" fmla="*/ 326057 w 4950037"/>
              <a:gd name="connsiteY106" fmla="*/ 5474970 h 6320484"/>
              <a:gd name="connsiteX107" fmla="*/ 270547 w 4950037"/>
              <a:gd name="connsiteY107" fmla="*/ 5477941 h 6320484"/>
              <a:gd name="connsiteX108" fmla="*/ 270474 w 4950037"/>
              <a:gd name="connsiteY108" fmla="*/ 5437541 h 6320484"/>
              <a:gd name="connsiteX109" fmla="*/ 273937 w 4950037"/>
              <a:gd name="connsiteY109" fmla="*/ 5430535 h 6320484"/>
              <a:gd name="connsiteX110" fmla="*/ 273907 w 4950037"/>
              <a:gd name="connsiteY110" fmla="*/ 5427782 h 6320484"/>
              <a:gd name="connsiteX111" fmla="*/ 273877 w 4950037"/>
              <a:gd name="connsiteY111" fmla="*/ 5425027 h 6320484"/>
              <a:gd name="connsiteX112" fmla="*/ 273815 w 4950037"/>
              <a:gd name="connsiteY112" fmla="*/ 5419519 h 6320484"/>
              <a:gd name="connsiteX113" fmla="*/ 272864 w 4950037"/>
              <a:gd name="connsiteY113" fmla="*/ 5413698 h 6320484"/>
              <a:gd name="connsiteX114" fmla="*/ 271946 w 4950037"/>
              <a:gd name="connsiteY114" fmla="*/ 5410631 h 6320484"/>
              <a:gd name="connsiteX115" fmla="*/ 271914 w 4950037"/>
              <a:gd name="connsiteY115" fmla="*/ 5407876 h 6320484"/>
              <a:gd name="connsiteX116" fmla="*/ 270963 w 4950037"/>
              <a:gd name="connsiteY116" fmla="*/ 5402055 h 6320484"/>
              <a:gd name="connsiteX117" fmla="*/ 270045 w 4950037"/>
              <a:gd name="connsiteY117" fmla="*/ 5398988 h 6320484"/>
              <a:gd name="connsiteX118" fmla="*/ 268144 w 4950037"/>
              <a:gd name="connsiteY118" fmla="*/ 5387344 h 6320484"/>
              <a:gd name="connsiteX119" fmla="*/ 267225 w 4950037"/>
              <a:gd name="connsiteY119" fmla="*/ 5384278 h 6320484"/>
              <a:gd name="connsiteX120" fmla="*/ 267193 w 4950037"/>
              <a:gd name="connsiteY120" fmla="*/ 5381523 h 6320484"/>
              <a:gd name="connsiteX121" fmla="*/ 265387 w 4950037"/>
              <a:gd name="connsiteY121" fmla="*/ 5378142 h 6320484"/>
              <a:gd name="connsiteX122" fmla="*/ 263868 w 4950037"/>
              <a:gd name="connsiteY122" fmla="*/ 5314483 h 6320484"/>
              <a:gd name="connsiteX123" fmla="*/ 192697 w 4950037"/>
              <a:gd name="connsiteY123" fmla="*/ 4040419 h 6320484"/>
              <a:gd name="connsiteX124" fmla="*/ 0 w 4950037"/>
              <a:gd name="connsiteY124" fmla="*/ 208389 h 6320484"/>
              <a:gd name="connsiteX125" fmla="*/ 2990554 w 4950037"/>
              <a:gd name="connsiteY125" fmla="*/ 54813 h 6320484"/>
              <a:gd name="connsiteX126" fmla="*/ 3816982 w 4950037"/>
              <a:gd name="connsiteY126" fmla="*/ 20020 h 6320484"/>
              <a:gd name="connsiteX0" fmla="*/ 4188628 w 4950037"/>
              <a:gd name="connsiteY0" fmla="*/ 0 h 6320484"/>
              <a:gd name="connsiteX1" fmla="*/ 4218584 w 4950037"/>
              <a:gd name="connsiteY1" fmla="*/ 18617 h 6320484"/>
              <a:gd name="connsiteX2" fmla="*/ 4220262 w 4950037"/>
              <a:gd name="connsiteY2" fmla="*/ 50299 h 6320484"/>
              <a:gd name="connsiteX3" fmla="*/ 4223339 w 4950037"/>
              <a:gd name="connsiteY3" fmla="*/ 51686 h 6320484"/>
              <a:gd name="connsiteX4" fmla="*/ 4243015 w 4950037"/>
              <a:gd name="connsiteY4" fmla="*/ 81229 h 6320484"/>
              <a:gd name="connsiteX5" fmla="*/ 4227211 w 4950037"/>
              <a:gd name="connsiteY5" fmla="*/ 140805 h 6320484"/>
              <a:gd name="connsiteX6" fmla="*/ 4226312 w 4950037"/>
              <a:gd name="connsiteY6" fmla="*/ 164608 h 6320484"/>
              <a:gd name="connsiteX7" fmla="*/ 4231134 w 4950037"/>
              <a:gd name="connsiteY7" fmla="*/ 255748 h 6320484"/>
              <a:gd name="connsiteX8" fmla="*/ 4235510 w 4950037"/>
              <a:gd name="connsiteY8" fmla="*/ 301854 h 6320484"/>
              <a:gd name="connsiteX9" fmla="*/ 4235520 w 4950037"/>
              <a:gd name="connsiteY9" fmla="*/ 330418 h 6320484"/>
              <a:gd name="connsiteX10" fmla="*/ 4235309 w 4950037"/>
              <a:gd name="connsiteY10" fmla="*/ 334638 h 6320484"/>
              <a:gd name="connsiteX11" fmla="*/ 4247535 w 4950037"/>
              <a:gd name="connsiteY11" fmla="*/ 565647 h 6320484"/>
              <a:gd name="connsiteX12" fmla="*/ 4249754 w 4950037"/>
              <a:gd name="connsiteY12" fmla="*/ 570257 h 6320484"/>
              <a:gd name="connsiteX13" fmla="*/ 4250201 w 4950037"/>
              <a:gd name="connsiteY13" fmla="*/ 594124 h 6320484"/>
              <a:gd name="connsiteX14" fmla="*/ 4249458 w 4950037"/>
              <a:gd name="connsiteY14" fmla="*/ 602018 h 6320484"/>
              <a:gd name="connsiteX15" fmla="*/ 4255354 w 4950037"/>
              <a:gd name="connsiteY15" fmla="*/ 713405 h 6320484"/>
              <a:gd name="connsiteX16" fmla="*/ 4257507 w 4950037"/>
              <a:gd name="connsiteY16" fmla="*/ 714073 h 6320484"/>
              <a:gd name="connsiteX17" fmla="*/ 4265497 w 4950037"/>
              <a:gd name="connsiteY17" fmla="*/ 749513 h 6320484"/>
              <a:gd name="connsiteX18" fmla="*/ 4271401 w 4950037"/>
              <a:gd name="connsiteY18" fmla="*/ 847749 h 6320484"/>
              <a:gd name="connsiteX19" fmla="*/ 4270503 w 4950037"/>
              <a:gd name="connsiteY19" fmla="*/ 861235 h 6320484"/>
              <a:gd name="connsiteX20" fmla="*/ 4270699 w 4950037"/>
              <a:gd name="connsiteY20" fmla="*/ 865719 h 6320484"/>
              <a:gd name="connsiteX21" fmla="*/ 4202536 w 4950037"/>
              <a:gd name="connsiteY21" fmla="*/ 987895 h 6320484"/>
              <a:gd name="connsiteX22" fmla="*/ 4532772 w 4950037"/>
              <a:gd name="connsiteY22" fmla="*/ 1009893 h 6320484"/>
              <a:gd name="connsiteX23" fmla="*/ 4904400 w 4950037"/>
              <a:gd name="connsiteY23" fmla="*/ 1030269 h 6320484"/>
              <a:gd name="connsiteX24" fmla="*/ 4932162 w 4950037"/>
              <a:gd name="connsiteY24" fmla="*/ 1052023 h 6320484"/>
              <a:gd name="connsiteX25" fmla="*/ 4930395 w 4950037"/>
              <a:gd name="connsiteY25" fmla="*/ 1083700 h 6320484"/>
              <a:gd name="connsiteX26" fmla="*/ 4933305 w 4950037"/>
              <a:gd name="connsiteY26" fmla="*/ 1085413 h 6320484"/>
              <a:gd name="connsiteX27" fmla="*/ 4949662 w 4950037"/>
              <a:gd name="connsiteY27" fmla="*/ 1116915 h 6320484"/>
              <a:gd name="connsiteX28" fmla="*/ 4927494 w 4950037"/>
              <a:gd name="connsiteY28" fmla="*/ 1174426 h 6320484"/>
              <a:gd name="connsiteX29" fmla="*/ 4924021 w 4950037"/>
              <a:gd name="connsiteY29" fmla="*/ 1197992 h 6320484"/>
              <a:gd name="connsiteX30" fmla="*/ 4918937 w 4950037"/>
              <a:gd name="connsiteY30" fmla="*/ 1289117 h 6320484"/>
              <a:gd name="connsiteX31" fmla="*/ 4918290 w 4950037"/>
              <a:gd name="connsiteY31" fmla="*/ 1335426 h 6320484"/>
              <a:gd name="connsiteX32" fmla="*/ 4915204 w 4950037"/>
              <a:gd name="connsiteY32" fmla="*/ 1363823 h 6320484"/>
              <a:gd name="connsiteX33" fmla="*/ 4914538 w 4950037"/>
              <a:gd name="connsiteY33" fmla="*/ 1367995 h 6320484"/>
              <a:gd name="connsiteX34" fmla="*/ 4901655 w 4950037"/>
              <a:gd name="connsiteY34" fmla="*/ 1598968 h 6320484"/>
              <a:gd name="connsiteX35" fmla="*/ 4903361 w 4950037"/>
              <a:gd name="connsiteY35" fmla="*/ 1603791 h 6320484"/>
              <a:gd name="connsiteX36" fmla="*/ 4901219 w 4950037"/>
              <a:gd name="connsiteY36" fmla="*/ 1627566 h 6320484"/>
              <a:gd name="connsiteX37" fmla="*/ 4899626 w 4950037"/>
              <a:gd name="connsiteY37" fmla="*/ 1635333 h 6320484"/>
              <a:gd name="connsiteX38" fmla="*/ 4893414 w 4950037"/>
              <a:gd name="connsiteY38" fmla="*/ 1746703 h 6320484"/>
              <a:gd name="connsiteX39" fmla="*/ 4895482 w 4950037"/>
              <a:gd name="connsiteY39" fmla="*/ 1747601 h 6320484"/>
              <a:gd name="connsiteX40" fmla="*/ 4899584 w 4950037"/>
              <a:gd name="connsiteY40" fmla="*/ 1783699 h 6320484"/>
              <a:gd name="connsiteX41" fmla="*/ 4894806 w 4950037"/>
              <a:gd name="connsiteY41" fmla="*/ 1881995 h 6320484"/>
              <a:gd name="connsiteX42" fmla="*/ 4894702 w 4950037"/>
              <a:gd name="connsiteY42" fmla="*/ 1940154 h 6320484"/>
              <a:gd name="connsiteX43" fmla="*/ 4898986 w 4950037"/>
              <a:gd name="connsiteY43" fmla="*/ 1961221 h 6320484"/>
              <a:gd name="connsiteX44" fmla="*/ 4902063 w 4950037"/>
              <a:gd name="connsiteY44" fmla="*/ 1991332 h 6320484"/>
              <a:gd name="connsiteX45" fmla="*/ 4910843 w 4950037"/>
              <a:gd name="connsiteY45" fmla="*/ 2043680 h 6320484"/>
              <a:gd name="connsiteX46" fmla="*/ 4913111 w 4950037"/>
              <a:gd name="connsiteY46" fmla="*/ 2093780 h 6320484"/>
              <a:gd name="connsiteX47" fmla="*/ 4912235 w 4950037"/>
              <a:gd name="connsiteY47" fmla="*/ 2127331 h 6320484"/>
              <a:gd name="connsiteX48" fmla="*/ 4911774 w 4950037"/>
              <a:gd name="connsiteY48" fmla="*/ 2132180 h 6320484"/>
              <a:gd name="connsiteX49" fmla="*/ 4902693 w 4950037"/>
              <a:gd name="connsiteY49" fmla="*/ 2171984 h 6320484"/>
              <a:gd name="connsiteX50" fmla="*/ 4905943 w 4950037"/>
              <a:gd name="connsiteY50" fmla="*/ 2175920 h 6320484"/>
              <a:gd name="connsiteX51" fmla="*/ 4908773 w 4950037"/>
              <a:gd name="connsiteY51" fmla="*/ 2188707 h 6320484"/>
              <a:gd name="connsiteX52" fmla="*/ 4904052 w 4950037"/>
              <a:gd name="connsiteY52" fmla="*/ 2199268 h 6320484"/>
              <a:gd name="connsiteX53" fmla="*/ 4893911 w 4950037"/>
              <a:gd name="connsiteY53" fmla="*/ 2249378 h 6320484"/>
              <a:gd name="connsiteX54" fmla="*/ 4883060 w 4950037"/>
              <a:gd name="connsiteY54" fmla="*/ 2322907 h 6320484"/>
              <a:gd name="connsiteX55" fmla="*/ 4878199 w 4950037"/>
              <a:gd name="connsiteY55" fmla="*/ 2333841 h 6320484"/>
              <a:gd name="connsiteX56" fmla="*/ 4863832 w 4950037"/>
              <a:gd name="connsiteY56" fmla="*/ 2405746 h 6320484"/>
              <a:gd name="connsiteX57" fmla="*/ 4860132 w 4950037"/>
              <a:gd name="connsiteY57" fmla="*/ 2443689 h 6320484"/>
              <a:gd name="connsiteX58" fmla="*/ 4863777 w 4950037"/>
              <a:gd name="connsiteY58" fmla="*/ 2448134 h 6320484"/>
              <a:gd name="connsiteX59" fmla="*/ 4862134 w 4950037"/>
              <a:gd name="connsiteY59" fmla="*/ 2459306 h 6320484"/>
              <a:gd name="connsiteX60" fmla="*/ 4862544 w 4950037"/>
              <a:gd name="connsiteY60" fmla="*/ 2462358 h 6320484"/>
              <a:gd name="connsiteX61" fmla="*/ 4864049 w 4950037"/>
              <a:gd name="connsiteY61" fmla="*/ 2479770 h 6320484"/>
              <a:gd name="connsiteX62" fmla="*/ 4852627 w 4950037"/>
              <a:gd name="connsiteY62" fmla="*/ 2514583 h 6320484"/>
              <a:gd name="connsiteX63" fmla="*/ 4850576 w 4950037"/>
              <a:gd name="connsiteY63" fmla="*/ 2514709 h 6320484"/>
              <a:gd name="connsiteX64" fmla="*/ 4842113 w 4950037"/>
              <a:gd name="connsiteY64" fmla="*/ 2666439 h 6320484"/>
              <a:gd name="connsiteX65" fmla="*/ 4850768 w 4950037"/>
              <a:gd name="connsiteY65" fmla="*/ 2690544 h 6320484"/>
              <a:gd name="connsiteX66" fmla="*/ 4853036 w 4950037"/>
              <a:gd name="connsiteY66" fmla="*/ 2740646 h 6320484"/>
              <a:gd name="connsiteX67" fmla="*/ 4852159 w 4950037"/>
              <a:gd name="connsiteY67" fmla="*/ 2774197 h 6320484"/>
              <a:gd name="connsiteX68" fmla="*/ 4851699 w 4950037"/>
              <a:gd name="connsiteY68" fmla="*/ 2779045 h 6320484"/>
              <a:gd name="connsiteX69" fmla="*/ 4842617 w 4950037"/>
              <a:gd name="connsiteY69" fmla="*/ 2818850 h 6320484"/>
              <a:gd name="connsiteX70" fmla="*/ 4845868 w 4950037"/>
              <a:gd name="connsiteY70" fmla="*/ 2822786 h 6320484"/>
              <a:gd name="connsiteX71" fmla="*/ 4848697 w 4950037"/>
              <a:gd name="connsiteY71" fmla="*/ 2835573 h 6320484"/>
              <a:gd name="connsiteX72" fmla="*/ 4843976 w 4950037"/>
              <a:gd name="connsiteY72" fmla="*/ 2846133 h 6320484"/>
              <a:gd name="connsiteX73" fmla="*/ 4833835 w 4950037"/>
              <a:gd name="connsiteY73" fmla="*/ 2896246 h 6320484"/>
              <a:gd name="connsiteX74" fmla="*/ 4826535 w 4950037"/>
              <a:gd name="connsiteY74" fmla="*/ 2945711 h 6320484"/>
              <a:gd name="connsiteX75" fmla="*/ 4770687 w 4950037"/>
              <a:gd name="connsiteY75" fmla="*/ 3999577 h 6320484"/>
              <a:gd name="connsiteX76" fmla="*/ 4757955 w 4950037"/>
              <a:gd name="connsiteY76" fmla="*/ 4252632 h 6320484"/>
              <a:gd name="connsiteX77" fmla="*/ 4746917 w 4950037"/>
              <a:gd name="connsiteY77" fmla="*/ 4414955 h 6320484"/>
              <a:gd name="connsiteX78" fmla="*/ 4656537 w 4950037"/>
              <a:gd name="connsiteY78" fmla="*/ 6050064 h 6320484"/>
              <a:gd name="connsiteX79" fmla="*/ 4661812 w 4950037"/>
              <a:gd name="connsiteY79" fmla="*/ 6086684 h 6320484"/>
              <a:gd name="connsiteX80" fmla="*/ 4665332 w 4950037"/>
              <a:gd name="connsiteY80" fmla="*/ 6121067 h 6320484"/>
              <a:gd name="connsiteX81" fmla="*/ 4668152 w 4950037"/>
              <a:gd name="connsiteY81" fmla="*/ 6221142 h 6320484"/>
              <a:gd name="connsiteX82" fmla="*/ 4649673 w 4950037"/>
              <a:gd name="connsiteY82" fmla="*/ 6255466 h 6320484"/>
              <a:gd name="connsiteX83" fmla="*/ 4645040 w 4950037"/>
              <a:gd name="connsiteY83" fmla="*/ 6258160 h 6320484"/>
              <a:gd name="connsiteX84" fmla="*/ 4641598 w 4950037"/>
              <a:gd name="connsiteY84" fmla="*/ 6320461 h 6320484"/>
              <a:gd name="connsiteX85" fmla="*/ 724747 w 4950037"/>
              <a:gd name="connsiteY85" fmla="*/ 6068362 h 6320484"/>
              <a:gd name="connsiteX86" fmla="*/ 415706 w 4950037"/>
              <a:gd name="connsiteY86" fmla="*/ 6051307 h 6320484"/>
              <a:gd name="connsiteX87" fmla="*/ 420012 w 4950037"/>
              <a:gd name="connsiteY87" fmla="*/ 6011137 h 6320484"/>
              <a:gd name="connsiteX88" fmla="*/ 424214 w 4950037"/>
              <a:gd name="connsiteY88" fmla="*/ 6004548 h 6320484"/>
              <a:gd name="connsiteX89" fmla="*/ 424482 w 4950037"/>
              <a:gd name="connsiteY89" fmla="*/ 6001808 h 6320484"/>
              <a:gd name="connsiteX90" fmla="*/ 424751 w 4950037"/>
              <a:gd name="connsiteY90" fmla="*/ 5999066 h 6320484"/>
              <a:gd name="connsiteX91" fmla="*/ 425286 w 4950037"/>
              <a:gd name="connsiteY91" fmla="*/ 5993584 h 6320484"/>
              <a:gd name="connsiteX92" fmla="*/ 424972 w 4950037"/>
              <a:gd name="connsiteY92" fmla="*/ 5987694 h 6320484"/>
              <a:gd name="connsiteX93" fmla="*/ 424390 w 4950037"/>
              <a:gd name="connsiteY93" fmla="*/ 5984546 h 6320484"/>
              <a:gd name="connsiteX94" fmla="*/ 424659 w 4950037"/>
              <a:gd name="connsiteY94" fmla="*/ 5981803 h 6320484"/>
              <a:gd name="connsiteX95" fmla="*/ 424344 w 4950037"/>
              <a:gd name="connsiteY95" fmla="*/ 5975914 h 6320484"/>
              <a:gd name="connsiteX96" fmla="*/ 423763 w 4950037"/>
              <a:gd name="connsiteY96" fmla="*/ 5972765 h 6320484"/>
              <a:gd name="connsiteX97" fmla="*/ 423136 w 4950037"/>
              <a:gd name="connsiteY97" fmla="*/ 5960984 h 6320484"/>
              <a:gd name="connsiteX98" fmla="*/ 422554 w 4950037"/>
              <a:gd name="connsiteY98" fmla="*/ 5957836 h 6320484"/>
              <a:gd name="connsiteX99" fmla="*/ 422821 w 4950037"/>
              <a:gd name="connsiteY99" fmla="*/ 5955094 h 6320484"/>
              <a:gd name="connsiteX100" fmla="*/ 421392 w 4950037"/>
              <a:gd name="connsiteY100" fmla="*/ 5951537 h 6320484"/>
              <a:gd name="connsiteX101" fmla="*/ 426782 w 4950037"/>
              <a:gd name="connsiteY101" fmla="*/ 5888089 h 6320484"/>
              <a:gd name="connsiteX102" fmla="*/ 448292 w 4950037"/>
              <a:gd name="connsiteY102" fmla="*/ 5480986 h 6320484"/>
              <a:gd name="connsiteX103" fmla="*/ 330530 w 4950037"/>
              <a:gd name="connsiteY103" fmla="*/ 5480986 h 6320484"/>
              <a:gd name="connsiteX104" fmla="*/ 330530 w 4950037"/>
              <a:gd name="connsiteY104" fmla="*/ 5395293 h 6320484"/>
              <a:gd name="connsiteX105" fmla="*/ 326057 w 4950037"/>
              <a:gd name="connsiteY105" fmla="*/ 5474970 h 6320484"/>
              <a:gd name="connsiteX106" fmla="*/ 270547 w 4950037"/>
              <a:gd name="connsiteY106" fmla="*/ 5477941 h 6320484"/>
              <a:gd name="connsiteX107" fmla="*/ 270474 w 4950037"/>
              <a:gd name="connsiteY107" fmla="*/ 5437541 h 6320484"/>
              <a:gd name="connsiteX108" fmla="*/ 273937 w 4950037"/>
              <a:gd name="connsiteY108" fmla="*/ 5430535 h 6320484"/>
              <a:gd name="connsiteX109" fmla="*/ 273907 w 4950037"/>
              <a:gd name="connsiteY109" fmla="*/ 5427782 h 6320484"/>
              <a:gd name="connsiteX110" fmla="*/ 273877 w 4950037"/>
              <a:gd name="connsiteY110" fmla="*/ 5425027 h 6320484"/>
              <a:gd name="connsiteX111" fmla="*/ 273815 w 4950037"/>
              <a:gd name="connsiteY111" fmla="*/ 5419519 h 6320484"/>
              <a:gd name="connsiteX112" fmla="*/ 272864 w 4950037"/>
              <a:gd name="connsiteY112" fmla="*/ 5413698 h 6320484"/>
              <a:gd name="connsiteX113" fmla="*/ 271946 w 4950037"/>
              <a:gd name="connsiteY113" fmla="*/ 5410631 h 6320484"/>
              <a:gd name="connsiteX114" fmla="*/ 271914 w 4950037"/>
              <a:gd name="connsiteY114" fmla="*/ 5407876 h 6320484"/>
              <a:gd name="connsiteX115" fmla="*/ 270963 w 4950037"/>
              <a:gd name="connsiteY115" fmla="*/ 5402055 h 6320484"/>
              <a:gd name="connsiteX116" fmla="*/ 270045 w 4950037"/>
              <a:gd name="connsiteY116" fmla="*/ 5398988 h 6320484"/>
              <a:gd name="connsiteX117" fmla="*/ 268144 w 4950037"/>
              <a:gd name="connsiteY117" fmla="*/ 5387344 h 6320484"/>
              <a:gd name="connsiteX118" fmla="*/ 267225 w 4950037"/>
              <a:gd name="connsiteY118" fmla="*/ 5384278 h 6320484"/>
              <a:gd name="connsiteX119" fmla="*/ 267193 w 4950037"/>
              <a:gd name="connsiteY119" fmla="*/ 5381523 h 6320484"/>
              <a:gd name="connsiteX120" fmla="*/ 265387 w 4950037"/>
              <a:gd name="connsiteY120" fmla="*/ 5378142 h 6320484"/>
              <a:gd name="connsiteX121" fmla="*/ 263868 w 4950037"/>
              <a:gd name="connsiteY121" fmla="*/ 5314483 h 6320484"/>
              <a:gd name="connsiteX122" fmla="*/ 192697 w 4950037"/>
              <a:gd name="connsiteY122" fmla="*/ 4040419 h 6320484"/>
              <a:gd name="connsiteX123" fmla="*/ 0 w 4950037"/>
              <a:gd name="connsiteY123" fmla="*/ 208389 h 6320484"/>
              <a:gd name="connsiteX124" fmla="*/ 2990554 w 4950037"/>
              <a:gd name="connsiteY124" fmla="*/ 54813 h 6320484"/>
              <a:gd name="connsiteX125" fmla="*/ 3816982 w 4950037"/>
              <a:gd name="connsiteY125" fmla="*/ 20020 h 6320484"/>
              <a:gd name="connsiteX126" fmla="*/ 4188628 w 4950037"/>
              <a:gd name="connsiteY126" fmla="*/ 0 h 6320484"/>
              <a:gd name="connsiteX0" fmla="*/ 4188628 w 4950037"/>
              <a:gd name="connsiteY0" fmla="*/ 0 h 6320484"/>
              <a:gd name="connsiteX1" fmla="*/ 4218584 w 4950037"/>
              <a:gd name="connsiteY1" fmla="*/ 18617 h 6320484"/>
              <a:gd name="connsiteX2" fmla="*/ 4220262 w 4950037"/>
              <a:gd name="connsiteY2" fmla="*/ 50299 h 6320484"/>
              <a:gd name="connsiteX3" fmla="*/ 4223339 w 4950037"/>
              <a:gd name="connsiteY3" fmla="*/ 51686 h 6320484"/>
              <a:gd name="connsiteX4" fmla="*/ 4243015 w 4950037"/>
              <a:gd name="connsiteY4" fmla="*/ 81229 h 6320484"/>
              <a:gd name="connsiteX5" fmla="*/ 4227211 w 4950037"/>
              <a:gd name="connsiteY5" fmla="*/ 140805 h 6320484"/>
              <a:gd name="connsiteX6" fmla="*/ 4226312 w 4950037"/>
              <a:gd name="connsiteY6" fmla="*/ 164608 h 6320484"/>
              <a:gd name="connsiteX7" fmla="*/ 4231134 w 4950037"/>
              <a:gd name="connsiteY7" fmla="*/ 255748 h 6320484"/>
              <a:gd name="connsiteX8" fmla="*/ 4235510 w 4950037"/>
              <a:gd name="connsiteY8" fmla="*/ 301854 h 6320484"/>
              <a:gd name="connsiteX9" fmla="*/ 4235520 w 4950037"/>
              <a:gd name="connsiteY9" fmla="*/ 330418 h 6320484"/>
              <a:gd name="connsiteX10" fmla="*/ 4235309 w 4950037"/>
              <a:gd name="connsiteY10" fmla="*/ 334638 h 6320484"/>
              <a:gd name="connsiteX11" fmla="*/ 4247535 w 4950037"/>
              <a:gd name="connsiteY11" fmla="*/ 565647 h 6320484"/>
              <a:gd name="connsiteX12" fmla="*/ 4249754 w 4950037"/>
              <a:gd name="connsiteY12" fmla="*/ 570257 h 6320484"/>
              <a:gd name="connsiteX13" fmla="*/ 4250201 w 4950037"/>
              <a:gd name="connsiteY13" fmla="*/ 594124 h 6320484"/>
              <a:gd name="connsiteX14" fmla="*/ 4249458 w 4950037"/>
              <a:gd name="connsiteY14" fmla="*/ 602018 h 6320484"/>
              <a:gd name="connsiteX15" fmla="*/ 4255354 w 4950037"/>
              <a:gd name="connsiteY15" fmla="*/ 713405 h 6320484"/>
              <a:gd name="connsiteX16" fmla="*/ 4257507 w 4950037"/>
              <a:gd name="connsiteY16" fmla="*/ 714073 h 6320484"/>
              <a:gd name="connsiteX17" fmla="*/ 4265497 w 4950037"/>
              <a:gd name="connsiteY17" fmla="*/ 749513 h 6320484"/>
              <a:gd name="connsiteX18" fmla="*/ 4271401 w 4950037"/>
              <a:gd name="connsiteY18" fmla="*/ 847749 h 6320484"/>
              <a:gd name="connsiteX19" fmla="*/ 4270503 w 4950037"/>
              <a:gd name="connsiteY19" fmla="*/ 861235 h 6320484"/>
              <a:gd name="connsiteX20" fmla="*/ 4270699 w 4950037"/>
              <a:gd name="connsiteY20" fmla="*/ 865719 h 6320484"/>
              <a:gd name="connsiteX21" fmla="*/ 4285322 w 4950037"/>
              <a:gd name="connsiteY21" fmla="*/ 987895 h 6320484"/>
              <a:gd name="connsiteX22" fmla="*/ 4532772 w 4950037"/>
              <a:gd name="connsiteY22" fmla="*/ 1009893 h 6320484"/>
              <a:gd name="connsiteX23" fmla="*/ 4904400 w 4950037"/>
              <a:gd name="connsiteY23" fmla="*/ 1030269 h 6320484"/>
              <a:gd name="connsiteX24" fmla="*/ 4932162 w 4950037"/>
              <a:gd name="connsiteY24" fmla="*/ 1052023 h 6320484"/>
              <a:gd name="connsiteX25" fmla="*/ 4930395 w 4950037"/>
              <a:gd name="connsiteY25" fmla="*/ 1083700 h 6320484"/>
              <a:gd name="connsiteX26" fmla="*/ 4933305 w 4950037"/>
              <a:gd name="connsiteY26" fmla="*/ 1085413 h 6320484"/>
              <a:gd name="connsiteX27" fmla="*/ 4949662 w 4950037"/>
              <a:gd name="connsiteY27" fmla="*/ 1116915 h 6320484"/>
              <a:gd name="connsiteX28" fmla="*/ 4927494 w 4950037"/>
              <a:gd name="connsiteY28" fmla="*/ 1174426 h 6320484"/>
              <a:gd name="connsiteX29" fmla="*/ 4924021 w 4950037"/>
              <a:gd name="connsiteY29" fmla="*/ 1197992 h 6320484"/>
              <a:gd name="connsiteX30" fmla="*/ 4918937 w 4950037"/>
              <a:gd name="connsiteY30" fmla="*/ 1289117 h 6320484"/>
              <a:gd name="connsiteX31" fmla="*/ 4918290 w 4950037"/>
              <a:gd name="connsiteY31" fmla="*/ 1335426 h 6320484"/>
              <a:gd name="connsiteX32" fmla="*/ 4915204 w 4950037"/>
              <a:gd name="connsiteY32" fmla="*/ 1363823 h 6320484"/>
              <a:gd name="connsiteX33" fmla="*/ 4914538 w 4950037"/>
              <a:gd name="connsiteY33" fmla="*/ 1367995 h 6320484"/>
              <a:gd name="connsiteX34" fmla="*/ 4901655 w 4950037"/>
              <a:gd name="connsiteY34" fmla="*/ 1598968 h 6320484"/>
              <a:gd name="connsiteX35" fmla="*/ 4903361 w 4950037"/>
              <a:gd name="connsiteY35" fmla="*/ 1603791 h 6320484"/>
              <a:gd name="connsiteX36" fmla="*/ 4901219 w 4950037"/>
              <a:gd name="connsiteY36" fmla="*/ 1627566 h 6320484"/>
              <a:gd name="connsiteX37" fmla="*/ 4899626 w 4950037"/>
              <a:gd name="connsiteY37" fmla="*/ 1635333 h 6320484"/>
              <a:gd name="connsiteX38" fmla="*/ 4893414 w 4950037"/>
              <a:gd name="connsiteY38" fmla="*/ 1746703 h 6320484"/>
              <a:gd name="connsiteX39" fmla="*/ 4895482 w 4950037"/>
              <a:gd name="connsiteY39" fmla="*/ 1747601 h 6320484"/>
              <a:gd name="connsiteX40" fmla="*/ 4899584 w 4950037"/>
              <a:gd name="connsiteY40" fmla="*/ 1783699 h 6320484"/>
              <a:gd name="connsiteX41" fmla="*/ 4894806 w 4950037"/>
              <a:gd name="connsiteY41" fmla="*/ 1881995 h 6320484"/>
              <a:gd name="connsiteX42" fmla="*/ 4894702 w 4950037"/>
              <a:gd name="connsiteY42" fmla="*/ 1940154 h 6320484"/>
              <a:gd name="connsiteX43" fmla="*/ 4898986 w 4950037"/>
              <a:gd name="connsiteY43" fmla="*/ 1961221 h 6320484"/>
              <a:gd name="connsiteX44" fmla="*/ 4902063 w 4950037"/>
              <a:gd name="connsiteY44" fmla="*/ 1991332 h 6320484"/>
              <a:gd name="connsiteX45" fmla="*/ 4910843 w 4950037"/>
              <a:gd name="connsiteY45" fmla="*/ 2043680 h 6320484"/>
              <a:gd name="connsiteX46" fmla="*/ 4913111 w 4950037"/>
              <a:gd name="connsiteY46" fmla="*/ 2093780 h 6320484"/>
              <a:gd name="connsiteX47" fmla="*/ 4912235 w 4950037"/>
              <a:gd name="connsiteY47" fmla="*/ 2127331 h 6320484"/>
              <a:gd name="connsiteX48" fmla="*/ 4911774 w 4950037"/>
              <a:gd name="connsiteY48" fmla="*/ 2132180 h 6320484"/>
              <a:gd name="connsiteX49" fmla="*/ 4902693 w 4950037"/>
              <a:gd name="connsiteY49" fmla="*/ 2171984 h 6320484"/>
              <a:gd name="connsiteX50" fmla="*/ 4905943 w 4950037"/>
              <a:gd name="connsiteY50" fmla="*/ 2175920 h 6320484"/>
              <a:gd name="connsiteX51" fmla="*/ 4908773 w 4950037"/>
              <a:gd name="connsiteY51" fmla="*/ 2188707 h 6320484"/>
              <a:gd name="connsiteX52" fmla="*/ 4904052 w 4950037"/>
              <a:gd name="connsiteY52" fmla="*/ 2199268 h 6320484"/>
              <a:gd name="connsiteX53" fmla="*/ 4893911 w 4950037"/>
              <a:gd name="connsiteY53" fmla="*/ 2249378 h 6320484"/>
              <a:gd name="connsiteX54" fmla="*/ 4883060 w 4950037"/>
              <a:gd name="connsiteY54" fmla="*/ 2322907 h 6320484"/>
              <a:gd name="connsiteX55" fmla="*/ 4878199 w 4950037"/>
              <a:gd name="connsiteY55" fmla="*/ 2333841 h 6320484"/>
              <a:gd name="connsiteX56" fmla="*/ 4863832 w 4950037"/>
              <a:gd name="connsiteY56" fmla="*/ 2405746 h 6320484"/>
              <a:gd name="connsiteX57" fmla="*/ 4860132 w 4950037"/>
              <a:gd name="connsiteY57" fmla="*/ 2443689 h 6320484"/>
              <a:gd name="connsiteX58" fmla="*/ 4863777 w 4950037"/>
              <a:gd name="connsiteY58" fmla="*/ 2448134 h 6320484"/>
              <a:gd name="connsiteX59" fmla="*/ 4862134 w 4950037"/>
              <a:gd name="connsiteY59" fmla="*/ 2459306 h 6320484"/>
              <a:gd name="connsiteX60" fmla="*/ 4862544 w 4950037"/>
              <a:gd name="connsiteY60" fmla="*/ 2462358 h 6320484"/>
              <a:gd name="connsiteX61" fmla="*/ 4864049 w 4950037"/>
              <a:gd name="connsiteY61" fmla="*/ 2479770 h 6320484"/>
              <a:gd name="connsiteX62" fmla="*/ 4852627 w 4950037"/>
              <a:gd name="connsiteY62" fmla="*/ 2514583 h 6320484"/>
              <a:gd name="connsiteX63" fmla="*/ 4850576 w 4950037"/>
              <a:gd name="connsiteY63" fmla="*/ 2514709 h 6320484"/>
              <a:gd name="connsiteX64" fmla="*/ 4842113 w 4950037"/>
              <a:gd name="connsiteY64" fmla="*/ 2666439 h 6320484"/>
              <a:gd name="connsiteX65" fmla="*/ 4850768 w 4950037"/>
              <a:gd name="connsiteY65" fmla="*/ 2690544 h 6320484"/>
              <a:gd name="connsiteX66" fmla="*/ 4853036 w 4950037"/>
              <a:gd name="connsiteY66" fmla="*/ 2740646 h 6320484"/>
              <a:gd name="connsiteX67" fmla="*/ 4852159 w 4950037"/>
              <a:gd name="connsiteY67" fmla="*/ 2774197 h 6320484"/>
              <a:gd name="connsiteX68" fmla="*/ 4851699 w 4950037"/>
              <a:gd name="connsiteY68" fmla="*/ 2779045 h 6320484"/>
              <a:gd name="connsiteX69" fmla="*/ 4842617 w 4950037"/>
              <a:gd name="connsiteY69" fmla="*/ 2818850 h 6320484"/>
              <a:gd name="connsiteX70" fmla="*/ 4845868 w 4950037"/>
              <a:gd name="connsiteY70" fmla="*/ 2822786 h 6320484"/>
              <a:gd name="connsiteX71" fmla="*/ 4848697 w 4950037"/>
              <a:gd name="connsiteY71" fmla="*/ 2835573 h 6320484"/>
              <a:gd name="connsiteX72" fmla="*/ 4843976 w 4950037"/>
              <a:gd name="connsiteY72" fmla="*/ 2846133 h 6320484"/>
              <a:gd name="connsiteX73" fmla="*/ 4833835 w 4950037"/>
              <a:gd name="connsiteY73" fmla="*/ 2896246 h 6320484"/>
              <a:gd name="connsiteX74" fmla="*/ 4826535 w 4950037"/>
              <a:gd name="connsiteY74" fmla="*/ 2945711 h 6320484"/>
              <a:gd name="connsiteX75" fmla="*/ 4770687 w 4950037"/>
              <a:gd name="connsiteY75" fmla="*/ 3999577 h 6320484"/>
              <a:gd name="connsiteX76" fmla="*/ 4757955 w 4950037"/>
              <a:gd name="connsiteY76" fmla="*/ 4252632 h 6320484"/>
              <a:gd name="connsiteX77" fmla="*/ 4746917 w 4950037"/>
              <a:gd name="connsiteY77" fmla="*/ 4414955 h 6320484"/>
              <a:gd name="connsiteX78" fmla="*/ 4656537 w 4950037"/>
              <a:gd name="connsiteY78" fmla="*/ 6050064 h 6320484"/>
              <a:gd name="connsiteX79" fmla="*/ 4661812 w 4950037"/>
              <a:gd name="connsiteY79" fmla="*/ 6086684 h 6320484"/>
              <a:gd name="connsiteX80" fmla="*/ 4665332 w 4950037"/>
              <a:gd name="connsiteY80" fmla="*/ 6121067 h 6320484"/>
              <a:gd name="connsiteX81" fmla="*/ 4668152 w 4950037"/>
              <a:gd name="connsiteY81" fmla="*/ 6221142 h 6320484"/>
              <a:gd name="connsiteX82" fmla="*/ 4649673 w 4950037"/>
              <a:gd name="connsiteY82" fmla="*/ 6255466 h 6320484"/>
              <a:gd name="connsiteX83" fmla="*/ 4645040 w 4950037"/>
              <a:gd name="connsiteY83" fmla="*/ 6258160 h 6320484"/>
              <a:gd name="connsiteX84" fmla="*/ 4641598 w 4950037"/>
              <a:gd name="connsiteY84" fmla="*/ 6320461 h 6320484"/>
              <a:gd name="connsiteX85" fmla="*/ 724747 w 4950037"/>
              <a:gd name="connsiteY85" fmla="*/ 6068362 h 6320484"/>
              <a:gd name="connsiteX86" fmla="*/ 415706 w 4950037"/>
              <a:gd name="connsiteY86" fmla="*/ 6051307 h 6320484"/>
              <a:gd name="connsiteX87" fmla="*/ 420012 w 4950037"/>
              <a:gd name="connsiteY87" fmla="*/ 6011137 h 6320484"/>
              <a:gd name="connsiteX88" fmla="*/ 424214 w 4950037"/>
              <a:gd name="connsiteY88" fmla="*/ 6004548 h 6320484"/>
              <a:gd name="connsiteX89" fmla="*/ 424482 w 4950037"/>
              <a:gd name="connsiteY89" fmla="*/ 6001808 h 6320484"/>
              <a:gd name="connsiteX90" fmla="*/ 424751 w 4950037"/>
              <a:gd name="connsiteY90" fmla="*/ 5999066 h 6320484"/>
              <a:gd name="connsiteX91" fmla="*/ 425286 w 4950037"/>
              <a:gd name="connsiteY91" fmla="*/ 5993584 h 6320484"/>
              <a:gd name="connsiteX92" fmla="*/ 424972 w 4950037"/>
              <a:gd name="connsiteY92" fmla="*/ 5987694 h 6320484"/>
              <a:gd name="connsiteX93" fmla="*/ 424390 w 4950037"/>
              <a:gd name="connsiteY93" fmla="*/ 5984546 h 6320484"/>
              <a:gd name="connsiteX94" fmla="*/ 424659 w 4950037"/>
              <a:gd name="connsiteY94" fmla="*/ 5981803 h 6320484"/>
              <a:gd name="connsiteX95" fmla="*/ 424344 w 4950037"/>
              <a:gd name="connsiteY95" fmla="*/ 5975914 h 6320484"/>
              <a:gd name="connsiteX96" fmla="*/ 423763 w 4950037"/>
              <a:gd name="connsiteY96" fmla="*/ 5972765 h 6320484"/>
              <a:gd name="connsiteX97" fmla="*/ 423136 w 4950037"/>
              <a:gd name="connsiteY97" fmla="*/ 5960984 h 6320484"/>
              <a:gd name="connsiteX98" fmla="*/ 422554 w 4950037"/>
              <a:gd name="connsiteY98" fmla="*/ 5957836 h 6320484"/>
              <a:gd name="connsiteX99" fmla="*/ 422821 w 4950037"/>
              <a:gd name="connsiteY99" fmla="*/ 5955094 h 6320484"/>
              <a:gd name="connsiteX100" fmla="*/ 421392 w 4950037"/>
              <a:gd name="connsiteY100" fmla="*/ 5951537 h 6320484"/>
              <a:gd name="connsiteX101" fmla="*/ 426782 w 4950037"/>
              <a:gd name="connsiteY101" fmla="*/ 5888089 h 6320484"/>
              <a:gd name="connsiteX102" fmla="*/ 448292 w 4950037"/>
              <a:gd name="connsiteY102" fmla="*/ 5480986 h 6320484"/>
              <a:gd name="connsiteX103" fmla="*/ 330530 w 4950037"/>
              <a:gd name="connsiteY103" fmla="*/ 5480986 h 6320484"/>
              <a:gd name="connsiteX104" fmla="*/ 330530 w 4950037"/>
              <a:gd name="connsiteY104" fmla="*/ 5395293 h 6320484"/>
              <a:gd name="connsiteX105" fmla="*/ 326057 w 4950037"/>
              <a:gd name="connsiteY105" fmla="*/ 5474970 h 6320484"/>
              <a:gd name="connsiteX106" fmla="*/ 270547 w 4950037"/>
              <a:gd name="connsiteY106" fmla="*/ 5477941 h 6320484"/>
              <a:gd name="connsiteX107" fmla="*/ 270474 w 4950037"/>
              <a:gd name="connsiteY107" fmla="*/ 5437541 h 6320484"/>
              <a:gd name="connsiteX108" fmla="*/ 273937 w 4950037"/>
              <a:gd name="connsiteY108" fmla="*/ 5430535 h 6320484"/>
              <a:gd name="connsiteX109" fmla="*/ 273907 w 4950037"/>
              <a:gd name="connsiteY109" fmla="*/ 5427782 h 6320484"/>
              <a:gd name="connsiteX110" fmla="*/ 273877 w 4950037"/>
              <a:gd name="connsiteY110" fmla="*/ 5425027 h 6320484"/>
              <a:gd name="connsiteX111" fmla="*/ 273815 w 4950037"/>
              <a:gd name="connsiteY111" fmla="*/ 5419519 h 6320484"/>
              <a:gd name="connsiteX112" fmla="*/ 272864 w 4950037"/>
              <a:gd name="connsiteY112" fmla="*/ 5413698 h 6320484"/>
              <a:gd name="connsiteX113" fmla="*/ 271946 w 4950037"/>
              <a:gd name="connsiteY113" fmla="*/ 5410631 h 6320484"/>
              <a:gd name="connsiteX114" fmla="*/ 271914 w 4950037"/>
              <a:gd name="connsiteY114" fmla="*/ 5407876 h 6320484"/>
              <a:gd name="connsiteX115" fmla="*/ 270963 w 4950037"/>
              <a:gd name="connsiteY115" fmla="*/ 5402055 h 6320484"/>
              <a:gd name="connsiteX116" fmla="*/ 270045 w 4950037"/>
              <a:gd name="connsiteY116" fmla="*/ 5398988 h 6320484"/>
              <a:gd name="connsiteX117" fmla="*/ 268144 w 4950037"/>
              <a:gd name="connsiteY117" fmla="*/ 5387344 h 6320484"/>
              <a:gd name="connsiteX118" fmla="*/ 267225 w 4950037"/>
              <a:gd name="connsiteY118" fmla="*/ 5384278 h 6320484"/>
              <a:gd name="connsiteX119" fmla="*/ 267193 w 4950037"/>
              <a:gd name="connsiteY119" fmla="*/ 5381523 h 6320484"/>
              <a:gd name="connsiteX120" fmla="*/ 265387 w 4950037"/>
              <a:gd name="connsiteY120" fmla="*/ 5378142 h 6320484"/>
              <a:gd name="connsiteX121" fmla="*/ 263868 w 4950037"/>
              <a:gd name="connsiteY121" fmla="*/ 5314483 h 6320484"/>
              <a:gd name="connsiteX122" fmla="*/ 192697 w 4950037"/>
              <a:gd name="connsiteY122" fmla="*/ 4040419 h 6320484"/>
              <a:gd name="connsiteX123" fmla="*/ 0 w 4950037"/>
              <a:gd name="connsiteY123" fmla="*/ 208389 h 6320484"/>
              <a:gd name="connsiteX124" fmla="*/ 2990554 w 4950037"/>
              <a:gd name="connsiteY124" fmla="*/ 54813 h 6320484"/>
              <a:gd name="connsiteX125" fmla="*/ 3816982 w 4950037"/>
              <a:gd name="connsiteY125" fmla="*/ 20020 h 6320484"/>
              <a:gd name="connsiteX126" fmla="*/ 4188628 w 4950037"/>
              <a:gd name="connsiteY126" fmla="*/ 0 h 632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4950037" h="6320484">
                <a:moveTo>
                  <a:pt x="4188628" y="0"/>
                </a:moveTo>
                <a:lnTo>
                  <a:pt x="4218584" y="18617"/>
                </a:lnTo>
                <a:cubicBezTo>
                  <a:pt x="4219144" y="29179"/>
                  <a:pt x="4219703" y="39738"/>
                  <a:pt x="4220262" y="50299"/>
                </a:cubicBezTo>
                <a:lnTo>
                  <a:pt x="4223339" y="51686"/>
                </a:lnTo>
                <a:cubicBezTo>
                  <a:pt x="4233026" y="52344"/>
                  <a:pt x="4240723" y="38432"/>
                  <a:pt x="4243015" y="81229"/>
                </a:cubicBezTo>
                <a:cubicBezTo>
                  <a:pt x="4234697" y="102698"/>
                  <a:pt x="4229805" y="122275"/>
                  <a:pt x="4227211" y="140805"/>
                </a:cubicBezTo>
                <a:cubicBezTo>
                  <a:pt x="4226911" y="148739"/>
                  <a:pt x="4226612" y="156674"/>
                  <a:pt x="4226312" y="164608"/>
                </a:cubicBezTo>
                <a:lnTo>
                  <a:pt x="4231134" y="255748"/>
                </a:lnTo>
                <a:lnTo>
                  <a:pt x="4235510" y="301854"/>
                </a:lnTo>
                <a:cubicBezTo>
                  <a:pt x="4235774" y="306767"/>
                  <a:pt x="4235830" y="317329"/>
                  <a:pt x="4235520" y="330418"/>
                </a:cubicBezTo>
                <a:cubicBezTo>
                  <a:pt x="4235450" y="331825"/>
                  <a:pt x="4235379" y="333231"/>
                  <a:pt x="4235309" y="334638"/>
                </a:cubicBezTo>
                <a:lnTo>
                  <a:pt x="4247535" y="565647"/>
                </a:lnTo>
                <a:lnTo>
                  <a:pt x="4249754" y="570257"/>
                </a:lnTo>
                <a:cubicBezTo>
                  <a:pt x="4251066" y="577685"/>
                  <a:pt x="4250868" y="585797"/>
                  <a:pt x="4250201" y="594124"/>
                </a:cubicBezTo>
                <a:cubicBezTo>
                  <a:pt x="4249953" y="596755"/>
                  <a:pt x="4249706" y="599387"/>
                  <a:pt x="4249458" y="602018"/>
                </a:cubicBezTo>
                <a:lnTo>
                  <a:pt x="4255354" y="713405"/>
                </a:lnTo>
                <a:lnTo>
                  <a:pt x="4257507" y="714073"/>
                </a:lnTo>
                <a:cubicBezTo>
                  <a:pt x="4259621" y="720223"/>
                  <a:pt x="4263181" y="727235"/>
                  <a:pt x="4265497" y="749513"/>
                </a:cubicBezTo>
                <a:cubicBezTo>
                  <a:pt x="4257720" y="777760"/>
                  <a:pt x="4282009" y="812594"/>
                  <a:pt x="4271401" y="847749"/>
                </a:cubicBezTo>
                <a:cubicBezTo>
                  <a:pt x="4270815" y="850939"/>
                  <a:pt x="4270519" y="855734"/>
                  <a:pt x="4270503" y="861235"/>
                </a:cubicBezTo>
                <a:cubicBezTo>
                  <a:pt x="4270568" y="862730"/>
                  <a:pt x="4270634" y="864224"/>
                  <a:pt x="4270699" y="865719"/>
                </a:cubicBezTo>
                <a:lnTo>
                  <a:pt x="4285322" y="987895"/>
                </a:lnTo>
                <a:lnTo>
                  <a:pt x="4532772" y="1009893"/>
                </a:lnTo>
                <a:lnTo>
                  <a:pt x="4904400" y="1030269"/>
                </a:lnTo>
                <a:lnTo>
                  <a:pt x="4932162" y="1052023"/>
                </a:lnTo>
                <a:lnTo>
                  <a:pt x="4930395" y="1083700"/>
                </a:lnTo>
                <a:lnTo>
                  <a:pt x="4933305" y="1085413"/>
                </a:lnTo>
                <a:cubicBezTo>
                  <a:pt x="4942862" y="1087116"/>
                  <a:pt x="4952022" y="1074120"/>
                  <a:pt x="4949662" y="1116915"/>
                </a:cubicBezTo>
                <a:cubicBezTo>
                  <a:pt x="4939066" y="1137355"/>
                  <a:pt x="4932081" y="1156286"/>
                  <a:pt x="4927494" y="1174426"/>
                </a:cubicBezTo>
                <a:lnTo>
                  <a:pt x="4924021" y="1197992"/>
                </a:lnTo>
                <a:lnTo>
                  <a:pt x="4918937" y="1289117"/>
                </a:lnTo>
                <a:cubicBezTo>
                  <a:pt x="4918721" y="1304553"/>
                  <a:pt x="4918506" y="1319990"/>
                  <a:pt x="4918290" y="1335426"/>
                </a:cubicBezTo>
                <a:cubicBezTo>
                  <a:pt x="4918020" y="1340340"/>
                  <a:pt x="4916931" y="1350844"/>
                  <a:pt x="4915204" y="1363823"/>
                </a:cubicBezTo>
                <a:lnTo>
                  <a:pt x="4914538" y="1367995"/>
                </a:lnTo>
                <a:lnTo>
                  <a:pt x="4901655" y="1598968"/>
                </a:lnTo>
                <a:lnTo>
                  <a:pt x="4903361" y="1603791"/>
                </a:lnTo>
                <a:cubicBezTo>
                  <a:pt x="4903861" y="1611318"/>
                  <a:pt x="4902784" y="1619361"/>
                  <a:pt x="4901219" y="1627566"/>
                </a:cubicBezTo>
                <a:lnTo>
                  <a:pt x="4899626" y="1635333"/>
                </a:lnTo>
                <a:lnTo>
                  <a:pt x="4893414" y="1746703"/>
                </a:lnTo>
                <a:lnTo>
                  <a:pt x="4895482" y="1747601"/>
                </a:lnTo>
                <a:cubicBezTo>
                  <a:pt x="4896917" y="1753944"/>
                  <a:pt x="4899696" y="1761300"/>
                  <a:pt x="4899584" y="1783699"/>
                </a:cubicBezTo>
                <a:cubicBezTo>
                  <a:pt x="4888791" y="1810936"/>
                  <a:pt x="4909162" y="1848198"/>
                  <a:pt x="4894806" y="1881995"/>
                </a:cubicBezTo>
                <a:cubicBezTo>
                  <a:pt x="4891095" y="1894424"/>
                  <a:pt x="4889211" y="1932888"/>
                  <a:pt x="4894702" y="1940154"/>
                </a:cubicBezTo>
                <a:cubicBezTo>
                  <a:pt x="4895513" y="1948172"/>
                  <a:pt x="4892867" y="1957532"/>
                  <a:pt x="4898986" y="1961221"/>
                </a:cubicBezTo>
                <a:cubicBezTo>
                  <a:pt x="4906255" y="1967327"/>
                  <a:pt x="4892830" y="1995341"/>
                  <a:pt x="4902063" y="1991332"/>
                </a:cubicBezTo>
                <a:cubicBezTo>
                  <a:pt x="4892826" y="2011227"/>
                  <a:pt x="4907874" y="2026986"/>
                  <a:pt x="4910843" y="2043680"/>
                </a:cubicBezTo>
                <a:lnTo>
                  <a:pt x="4913111" y="2093780"/>
                </a:lnTo>
                <a:cubicBezTo>
                  <a:pt x="4912819" y="2104963"/>
                  <a:pt x="4912526" y="2116147"/>
                  <a:pt x="4912235" y="2127331"/>
                </a:cubicBezTo>
                <a:cubicBezTo>
                  <a:pt x="4912081" y="2128947"/>
                  <a:pt x="4911927" y="2130563"/>
                  <a:pt x="4911774" y="2132180"/>
                </a:cubicBezTo>
                <a:lnTo>
                  <a:pt x="4902693" y="2171984"/>
                </a:lnTo>
                <a:cubicBezTo>
                  <a:pt x="4903894" y="2172990"/>
                  <a:pt x="4904991" y="2174315"/>
                  <a:pt x="4905943" y="2175920"/>
                </a:cubicBezTo>
                <a:lnTo>
                  <a:pt x="4908773" y="2188707"/>
                </a:lnTo>
                <a:lnTo>
                  <a:pt x="4904052" y="2199268"/>
                </a:lnTo>
                <a:lnTo>
                  <a:pt x="4893911" y="2249378"/>
                </a:lnTo>
                <a:lnTo>
                  <a:pt x="4883060" y="2322907"/>
                </a:lnTo>
                <a:lnTo>
                  <a:pt x="4878199" y="2333841"/>
                </a:lnTo>
                <a:cubicBezTo>
                  <a:pt x="4872134" y="2359072"/>
                  <a:pt x="4875268" y="2390080"/>
                  <a:pt x="4863832" y="2405746"/>
                </a:cubicBezTo>
                <a:lnTo>
                  <a:pt x="4860132" y="2443689"/>
                </a:lnTo>
                <a:lnTo>
                  <a:pt x="4863777" y="2448134"/>
                </a:lnTo>
                <a:lnTo>
                  <a:pt x="4862134" y="2459306"/>
                </a:lnTo>
                <a:cubicBezTo>
                  <a:pt x="4862270" y="2460323"/>
                  <a:pt x="4862408" y="2461340"/>
                  <a:pt x="4862544" y="2462358"/>
                </a:cubicBezTo>
                <a:cubicBezTo>
                  <a:pt x="4863348" y="2468183"/>
                  <a:pt x="4864002" y="2473955"/>
                  <a:pt x="4864049" y="2479770"/>
                </a:cubicBezTo>
                <a:cubicBezTo>
                  <a:pt x="4849538" y="2476510"/>
                  <a:pt x="4855223" y="2505567"/>
                  <a:pt x="4852627" y="2514583"/>
                </a:cubicBezTo>
                <a:lnTo>
                  <a:pt x="4850576" y="2514709"/>
                </a:lnTo>
                <a:lnTo>
                  <a:pt x="4842113" y="2666439"/>
                </a:lnTo>
                <a:lnTo>
                  <a:pt x="4850768" y="2690544"/>
                </a:lnTo>
                <a:lnTo>
                  <a:pt x="4853036" y="2740646"/>
                </a:lnTo>
                <a:cubicBezTo>
                  <a:pt x="4852743" y="2751830"/>
                  <a:pt x="4852452" y="2763013"/>
                  <a:pt x="4852159" y="2774197"/>
                </a:cubicBezTo>
                <a:cubicBezTo>
                  <a:pt x="4852006" y="2775813"/>
                  <a:pt x="4851852" y="2777429"/>
                  <a:pt x="4851699" y="2779045"/>
                </a:cubicBezTo>
                <a:lnTo>
                  <a:pt x="4842617" y="2818850"/>
                </a:lnTo>
                <a:cubicBezTo>
                  <a:pt x="4843819" y="2819856"/>
                  <a:pt x="4844915" y="2821182"/>
                  <a:pt x="4845868" y="2822786"/>
                </a:cubicBezTo>
                <a:lnTo>
                  <a:pt x="4848697" y="2835573"/>
                </a:lnTo>
                <a:lnTo>
                  <a:pt x="4843976" y="2846133"/>
                </a:lnTo>
                <a:lnTo>
                  <a:pt x="4833835" y="2896246"/>
                </a:lnTo>
                <a:lnTo>
                  <a:pt x="4826535" y="2945711"/>
                </a:lnTo>
                <a:cubicBezTo>
                  <a:pt x="4807919" y="3297000"/>
                  <a:pt x="4774287" y="3653361"/>
                  <a:pt x="4770687" y="3999577"/>
                </a:cubicBezTo>
                <a:cubicBezTo>
                  <a:pt x="4767748" y="4078096"/>
                  <a:pt x="4760894" y="4174113"/>
                  <a:pt x="4757955" y="4252632"/>
                </a:cubicBezTo>
                <a:cubicBezTo>
                  <a:pt x="4764534" y="4246730"/>
                  <a:pt x="4754187" y="4396558"/>
                  <a:pt x="4746917" y="4414955"/>
                </a:cubicBezTo>
                <a:lnTo>
                  <a:pt x="4656537" y="6050064"/>
                </a:lnTo>
                <a:lnTo>
                  <a:pt x="4661812" y="6086684"/>
                </a:lnTo>
                <a:cubicBezTo>
                  <a:pt x="4667576" y="6094577"/>
                  <a:pt x="4664275" y="6098656"/>
                  <a:pt x="4665332" y="6121067"/>
                </a:cubicBezTo>
                <a:cubicBezTo>
                  <a:pt x="4666388" y="6143476"/>
                  <a:pt x="4649733" y="6177068"/>
                  <a:pt x="4668152" y="6221142"/>
                </a:cubicBezTo>
                <a:cubicBezTo>
                  <a:pt x="4667735" y="6228689"/>
                  <a:pt x="4658097" y="6246990"/>
                  <a:pt x="4649673" y="6255466"/>
                </a:cubicBezTo>
                <a:lnTo>
                  <a:pt x="4645040" y="6258160"/>
                </a:lnTo>
                <a:cubicBezTo>
                  <a:pt x="4643893" y="6278926"/>
                  <a:pt x="4645845" y="6296913"/>
                  <a:pt x="4641598" y="6320461"/>
                </a:cubicBezTo>
                <a:cubicBezTo>
                  <a:pt x="4535457" y="6322746"/>
                  <a:pt x="2126262" y="6155193"/>
                  <a:pt x="724747" y="6068362"/>
                </a:cubicBezTo>
                <a:lnTo>
                  <a:pt x="415706" y="6051307"/>
                </a:lnTo>
                <a:lnTo>
                  <a:pt x="420012" y="6011137"/>
                </a:lnTo>
                <a:lnTo>
                  <a:pt x="424214" y="6004548"/>
                </a:lnTo>
                <a:cubicBezTo>
                  <a:pt x="424742" y="6003448"/>
                  <a:pt x="424392" y="6002721"/>
                  <a:pt x="424482" y="6001808"/>
                </a:cubicBezTo>
                <a:cubicBezTo>
                  <a:pt x="424572" y="6000894"/>
                  <a:pt x="424661" y="5999980"/>
                  <a:pt x="424751" y="5999066"/>
                </a:cubicBezTo>
                <a:cubicBezTo>
                  <a:pt x="424928" y="5997240"/>
                  <a:pt x="425294" y="5995212"/>
                  <a:pt x="425286" y="5993584"/>
                </a:cubicBezTo>
                <a:cubicBezTo>
                  <a:pt x="425230" y="5983140"/>
                  <a:pt x="424153" y="5996072"/>
                  <a:pt x="424972" y="5987694"/>
                </a:cubicBezTo>
                <a:cubicBezTo>
                  <a:pt x="424779" y="5986644"/>
                  <a:pt x="424455" y="5985762"/>
                  <a:pt x="424390" y="5984546"/>
                </a:cubicBezTo>
                <a:cubicBezTo>
                  <a:pt x="424349" y="5983776"/>
                  <a:pt x="424698" y="5982573"/>
                  <a:pt x="424659" y="5981803"/>
                </a:cubicBezTo>
                <a:cubicBezTo>
                  <a:pt x="424279" y="5974674"/>
                  <a:pt x="423729" y="5982198"/>
                  <a:pt x="424344" y="5975914"/>
                </a:cubicBezTo>
                <a:lnTo>
                  <a:pt x="423763" y="5972765"/>
                </a:lnTo>
                <a:cubicBezTo>
                  <a:pt x="422354" y="5965140"/>
                  <a:pt x="422317" y="5969355"/>
                  <a:pt x="423136" y="5960984"/>
                </a:cubicBezTo>
                <a:cubicBezTo>
                  <a:pt x="422942" y="5959935"/>
                  <a:pt x="422620" y="5959052"/>
                  <a:pt x="422554" y="5957836"/>
                </a:cubicBezTo>
                <a:cubicBezTo>
                  <a:pt x="422513" y="5957067"/>
                  <a:pt x="422944" y="5955758"/>
                  <a:pt x="422821" y="5955094"/>
                </a:cubicBezTo>
                <a:cubicBezTo>
                  <a:pt x="422548" y="5953610"/>
                  <a:pt x="420383" y="5954033"/>
                  <a:pt x="421392" y="5951537"/>
                </a:cubicBezTo>
                <a:lnTo>
                  <a:pt x="426782" y="5888089"/>
                </a:lnTo>
                <a:lnTo>
                  <a:pt x="448292" y="5480986"/>
                </a:lnTo>
                <a:lnTo>
                  <a:pt x="330530" y="5480986"/>
                </a:lnTo>
                <a:lnTo>
                  <a:pt x="330530" y="5395293"/>
                </a:lnTo>
                <a:lnTo>
                  <a:pt x="326057" y="5474970"/>
                </a:lnTo>
                <a:lnTo>
                  <a:pt x="270547" y="5477941"/>
                </a:lnTo>
                <a:cubicBezTo>
                  <a:pt x="270523" y="5464474"/>
                  <a:pt x="270498" y="5451008"/>
                  <a:pt x="270474" y="5437541"/>
                </a:cubicBezTo>
                <a:lnTo>
                  <a:pt x="273937" y="5430535"/>
                </a:lnTo>
                <a:cubicBezTo>
                  <a:pt x="274343" y="5429384"/>
                  <a:pt x="273915" y="5428700"/>
                  <a:pt x="273907" y="5427782"/>
                </a:cubicBezTo>
                <a:cubicBezTo>
                  <a:pt x="273897" y="5426864"/>
                  <a:pt x="273887" y="5425945"/>
                  <a:pt x="273877" y="5425027"/>
                </a:cubicBezTo>
                <a:cubicBezTo>
                  <a:pt x="273855" y="5423193"/>
                  <a:pt x="273998" y="5421136"/>
                  <a:pt x="273815" y="5419519"/>
                </a:cubicBezTo>
                <a:cubicBezTo>
                  <a:pt x="272627" y="5409143"/>
                  <a:pt x="272957" y="5422116"/>
                  <a:pt x="272864" y="5413698"/>
                </a:cubicBezTo>
                <a:cubicBezTo>
                  <a:pt x="272559" y="5412674"/>
                  <a:pt x="272141" y="5411834"/>
                  <a:pt x="271946" y="5410631"/>
                </a:cubicBezTo>
                <a:cubicBezTo>
                  <a:pt x="271820" y="5409871"/>
                  <a:pt x="272037" y="5408637"/>
                  <a:pt x="271914" y="5407876"/>
                </a:cubicBezTo>
                <a:cubicBezTo>
                  <a:pt x="270764" y="5400831"/>
                  <a:pt x="271033" y="5408369"/>
                  <a:pt x="270963" y="5402055"/>
                </a:cubicBezTo>
                <a:lnTo>
                  <a:pt x="270045" y="5398988"/>
                </a:lnTo>
                <a:cubicBezTo>
                  <a:pt x="267817" y="5391561"/>
                  <a:pt x="268237" y="5395755"/>
                  <a:pt x="268144" y="5387344"/>
                </a:cubicBezTo>
                <a:cubicBezTo>
                  <a:pt x="267838" y="5386323"/>
                  <a:pt x="267422" y="5385480"/>
                  <a:pt x="267225" y="5384278"/>
                </a:cubicBezTo>
                <a:cubicBezTo>
                  <a:pt x="267101" y="5383518"/>
                  <a:pt x="267386" y="5382170"/>
                  <a:pt x="267193" y="5381523"/>
                </a:cubicBezTo>
                <a:cubicBezTo>
                  <a:pt x="266761" y="5380078"/>
                  <a:pt x="264654" y="5380733"/>
                  <a:pt x="265387" y="5378142"/>
                </a:cubicBezTo>
                <a:cubicBezTo>
                  <a:pt x="264881" y="5356922"/>
                  <a:pt x="264374" y="5335703"/>
                  <a:pt x="263868" y="5314483"/>
                </a:cubicBezTo>
                <a:lnTo>
                  <a:pt x="192697" y="4040419"/>
                </a:lnTo>
                <a:lnTo>
                  <a:pt x="0" y="208389"/>
                </a:lnTo>
                <a:cubicBezTo>
                  <a:pt x="324854" y="204302"/>
                  <a:pt x="2354390" y="86208"/>
                  <a:pt x="2990554" y="54813"/>
                </a:cubicBezTo>
                <a:lnTo>
                  <a:pt x="3816982" y="20020"/>
                </a:lnTo>
                <a:lnTo>
                  <a:pt x="4188628" y="0"/>
                </a:lnTo>
                <a:close/>
              </a:path>
            </a:pathLst>
          </a:custGeom>
          <a:blipFill>
            <a:blip r:embed="rId2"/>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descr="Graph on document with pen">
            <a:extLst>
              <a:ext uri="{FF2B5EF4-FFF2-40B4-BE49-F238E27FC236}">
                <a16:creationId xmlns:a16="http://schemas.microsoft.com/office/drawing/2014/main" id="{25DAE784-4559-BF66-1C33-6F091E1C7E9F}"/>
              </a:ext>
            </a:extLst>
          </p:cNvPr>
          <p:cNvPicPr>
            <a:picLocks noChangeAspect="1"/>
          </p:cNvPicPr>
          <p:nvPr/>
        </p:nvPicPr>
        <p:blipFill rotWithShape="1">
          <a:blip r:embed="rId3">
            <a:alphaModFix amt="81000"/>
          </a:blip>
          <a:srcRect l="30637" r="17086" b="-1"/>
          <a:stretch/>
        </p:blipFill>
        <p:spPr>
          <a:xfrm>
            <a:off x="6876892" y="425319"/>
            <a:ext cx="4768520" cy="6088714"/>
          </a:xfrm>
          <a:custGeom>
            <a:avLst/>
            <a:gdLst/>
            <a:ahLst/>
            <a:cxnLst/>
            <a:rect l="l" t="t" r="r" b="b"/>
            <a:pathLst>
              <a:path w="4950037" h="6320484">
                <a:moveTo>
                  <a:pt x="4188628" y="0"/>
                </a:moveTo>
                <a:lnTo>
                  <a:pt x="4218584" y="18617"/>
                </a:lnTo>
                <a:cubicBezTo>
                  <a:pt x="4219144" y="29179"/>
                  <a:pt x="4219703" y="39738"/>
                  <a:pt x="4220262" y="50299"/>
                </a:cubicBezTo>
                <a:lnTo>
                  <a:pt x="4223339" y="51686"/>
                </a:lnTo>
                <a:cubicBezTo>
                  <a:pt x="4233026" y="52344"/>
                  <a:pt x="4240723" y="38432"/>
                  <a:pt x="4243015" y="81229"/>
                </a:cubicBezTo>
                <a:cubicBezTo>
                  <a:pt x="4234697" y="102698"/>
                  <a:pt x="4229805" y="122275"/>
                  <a:pt x="4227211" y="140805"/>
                </a:cubicBezTo>
                <a:cubicBezTo>
                  <a:pt x="4226911" y="148739"/>
                  <a:pt x="4226612" y="156674"/>
                  <a:pt x="4226312" y="164608"/>
                </a:cubicBezTo>
                <a:lnTo>
                  <a:pt x="4231134" y="255748"/>
                </a:lnTo>
                <a:lnTo>
                  <a:pt x="4235510" y="301854"/>
                </a:lnTo>
                <a:cubicBezTo>
                  <a:pt x="4235774" y="306767"/>
                  <a:pt x="4235830" y="317329"/>
                  <a:pt x="4235520" y="330418"/>
                </a:cubicBezTo>
                <a:cubicBezTo>
                  <a:pt x="4235450" y="331825"/>
                  <a:pt x="4235379" y="333231"/>
                  <a:pt x="4235309" y="334638"/>
                </a:cubicBezTo>
                <a:lnTo>
                  <a:pt x="4247535" y="565647"/>
                </a:lnTo>
                <a:lnTo>
                  <a:pt x="4249754" y="570257"/>
                </a:lnTo>
                <a:cubicBezTo>
                  <a:pt x="4251066" y="577685"/>
                  <a:pt x="4250868" y="585797"/>
                  <a:pt x="4250201" y="594124"/>
                </a:cubicBezTo>
                <a:cubicBezTo>
                  <a:pt x="4249953" y="596755"/>
                  <a:pt x="4249706" y="599387"/>
                  <a:pt x="4249458" y="602018"/>
                </a:cubicBezTo>
                <a:lnTo>
                  <a:pt x="4255354" y="713405"/>
                </a:lnTo>
                <a:lnTo>
                  <a:pt x="4257507" y="714073"/>
                </a:lnTo>
                <a:cubicBezTo>
                  <a:pt x="4259621" y="720223"/>
                  <a:pt x="4263181" y="727235"/>
                  <a:pt x="4265497" y="749513"/>
                </a:cubicBezTo>
                <a:cubicBezTo>
                  <a:pt x="4257720" y="777760"/>
                  <a:pt x="4282009" y="812594"/>
                  <a:pt x="4271401" y="847749"/>
                </a:cubicBezTo>
                <a:cubicBezTo>
                  <a:pt x="4270815" y="850939"/>
                  <a:pt x="4270519" y="855734"/>
                  <a:pt x="4270503" y="861235"/>
                </a:cubicBezTo>
                <a:cubicBezTo>
                  <a:pt x="4270568" y="862730"/>
                  <a:pt x="4270634" y="864224"/>
                  <a:pt x="4270699" y="865719"/>
                </a:cubicBezTo>
                <a:lnTo>
                  <a:pt x="4285322" y="987895"/>
                </a:lnTo>
                <a:lnTo>
                  <a:pt x="4532772" y="1009893"/>
                </a:lnTo>
                <a:lnTo>
                  <a:pt x="4904400" y="1030269"/>
                </a:lnTo>
                <a:lnTo>
                  <a:pt x="4932162" y="1052023"/>
                </a:lnTo>
                <a:lnTo>
                  <a:pt x="4930395" y="1083700"/>
                </a:lnTo>
                <a:lnTo>
                  <a:pt x="4933305" y="1085413"/>
                </a:lnTo>
                <a:cubicBezTo>
                  <a:pt x="4942862" y="1087116"/>
                  <a:pt x="4952022" y="1074120"/>
                  <a:pt x="4949662" y="1116915"/>
                </a:cubicBezTo>
                <a:cubicBezTo>
                  <a:pt x="4939066" y="1137355"/>
                  <a:pt x="4932081" y="1156286"/>
                  <a:pt x="4927494" y="1174426"/>
                </a:cubicBezTo>
                <a:lnTo>
                  <a:pt x="4924021" y="1197992"/>
                </a:lnTo>
                <a:lnTo>
                  <a:pt x="4918937" y="1289117"/>
                </a:lnTo>
                <a:cubicBezTo>
                  <a:pt x="4918721" y="1304553"/>
                  <a:pt x="4918506" y="1319990"/>
                  <a:pt x="4918290" y="1335426"/>
                </a:cubicBezTo>
                <a:cubicBezTo>
                  <a:pt x="4918020" y="1340340"/>
                  <a:pt x="4916931" y="1350844"/>
                  <a:pt x="4915204" y="1363823"/>
                </a:cubicBezTo>
                <a:lnTo>
                  <a:pt x="4914538" y="1367995"/>
                </a:lnTo>
                <a:lnTo>
                  <a:pt x="4901655" y="1598968"/>
                </a:lnTo>
                <a:lnTo>
                  <a:pt x="4903361" y="1603791"/>
                </a:lnTo>
                <a:cubicBezTo>
                  <a:pt x="4903861" y="1611318"/>
                  <a:pt x="4902784" y="1619361"/>
                  <a:pt x="4901219" y="1627566"/>
                </a:cubicBezTo>
                <a:lnTo>
                  <a:pt x="4899626" y="1635333"/>
                </a:lnTo>
                <a:lnTo>
                  <a:pt x="4893414" y="1746703"/>
                </a:lnTo>
                <a:lnTo>
                  <a:pt x="4895482" y="1747601"/>
                </a:lnTo>
                <a:cubicBezTo>
                  <a:pt x="4896917" y="1753944"/>
                  <a:pt x="4899696" y="1761300"/>
                  <a:pt x="4899584" y="1783699"/>
                </a:cubicBezTo>
                <a:cubicBezTo>
                  <a:pt x="4888791" y="1810936"/>
                  <a:pt x="4909162" y="1848198"/>
                  <a:pt x="4894806" y="1881995"/>
                </a:cubicBezTo>
                <a:cubicBezTo>
                  <a:pt x="4891095" y="1894424"/>
                  <a:pt x="4889211" y="1932888"/>
                  <a:pt x="4894702" y="1940154"/>
                </a:cubicBezTo>
                <a:cubicBezTo>
                  <a:pt x="4895513" y="1948172"/>
                  <a:pt x="4892867" y="1957532"/>
                  <a:pt x="4898986" y="1961221"/>
                </a:cubicBezTo>
                <a:cubicBezTo>
                  <a:pt x="4906255" y="1967327"/>
                  <a:pt x="4892830" y="1995341"/>
                  <a:pt x="4902063" y="1991332"/>
                </a:cubicBezTo>
                <a:cubicBezTo>
                  <a:pt x="4892826" y="2011227"/>
                  <a:pt x="4907874" y="2026986"/>
                  <a:pt x="4910843" y="2043680"/>
                </a:cubicBezTo>
                <a:lnTo>
                  <a:pt x="4913111" y="2093780"/>
                </a:lnTo>
                <a:cubicBezTo>
                  <a:pt x="4912819" y="2104963"/>
                  <a:pt x="4912526" y="2116147"/>
                  <a:pt x="4912235" y="2127331"/>
                </a:cubicBezTo>
                <a:cubicBezTo>
                  <a:pt x="4912081" y="2128947"/>
                  <a:pt x="4911927" y="2130563"/>
                  <a:pt x="4911774" y="2132180"/>
                </a:cubicBezTo>
                <a:lnTo>
                  <a:pt x="4902693" y="2171984"/>
                </a:lnTo>
                <a:cubicBezTo>
                  <a:pt x="4903894" y="2172990"/>
                  <a:pt x="4904991" y="2174315"/>
                  <a:pt x="4905943" y="2175920"/>
                </a:cubicBezTo>
                <a:lnTo>
                  <a:pt x="4908773" y="2188707"/>
                </a:lnTo>
                <a:lnTo>
                  <a:pt x="4904052" y="2199268"/>
                </a:lnTo>
                <a:lnTo>
                  <a:pt x="4893911" y="2249378"/>
                </a:lnTo>
                <a:lnTo>
                  <a:pt x="4883060" y="2322907"/>
                </a:lnTo>
                <a:lnTo>
                  <a:pt x="4878199" y="2333841"/>
                </a:lnTo>
                <a:cubicBezTo>
                  <a:pt x="4872134" y="2359072"/>
                  <a:pt x="4875268" y="2390080"/>
                  <a:pt x="4863832" y="2405746"/>
                </a:cubicBezTo>
                <a:lnTo>
                  <a:pt x="4860132" y="2443689"/>
                </a:lnTo>
                <a:lnTo>
                  <a:pt x="4863777" y="2448134"/>
                </a:lnTo>
                <a:lnTo>
                  <a:pt x="4862134" y="2459306"/>
                </a:lnTo>
                <a:cubicBezTo>
                  <a:pt x="4862270" y="2460323"/>
                  <a:pt x="4862408" y="2461340"/>
                  <a:pt x="4862544" y="2462358"/>
                </a:cubicBezTo>
                <a:cubicBezTo>
                  <a:pt x="4863348" y="2468183"/>
                  <a:pt x="4864002" y="2473955"/>
                  <a:pt x="4864049" y="2479770"/>
                </a:cubicBezTo>
                <a:cubicBezTo>
                  <a:pt x="4849538" y="2476510"/>
                  <a:pt x="4855223" y="2505567"/>
                  <a:pt x="4852627" y="2514583"/>
                </a:cubicBezTo>
                <a:lnTo>
                  <a:pt x="4850576" y="2514709"/>
                </a:lnTo>
                <a:lnTo>
                  <a:pt x="4842113" y="2666439"/>
                </a:lnTo>
                <a:lnTo>
                  <a:pt x="4850768" y="2690544"/>
                </a:lnTo>
                <a:lnTo>
                  <a:pt x="4853036" y="2740646"/>
                </a:lnTo>
                <a:cubicBezTo>
                  <a:pt x="4852743" y="2751830"/>
                  <a:pt x="4852452" y="2763013"/>
                  <a:pt x="4852159" y="2774197"/>
                </a:cubicBezTo>
                <a:cubicBezTo>
                  <a:pt x="4852006" y="2775813"/>
                  <a:pt x="4851852" y="2777429"/>
                  <a:pt x="4851699" y="2779045"/>
                </a:cubicBezTo>
                <a:lnTo>
                  <a:pt x="4842617" y="2818850"/>
                </a:lnTo>
                <a:cubicBezTo>
                  <a:pt x="4843819" y="2819856"/>
                  <a:pt x="4844915" y="2821182"/>
                  <a:pt x="4845868" y="2822786"/>
                </a:cubicBezTo>
                <a:lnTo>
                  <a:pt x="4848697" y="2835573"/>
                </a:lnTo>
                <a:lnTo>
                  <a:pt x="4843976" y="2846133"/>
                </a:lnTo>
                <a:lnTo>
                  <a:pt x="4833835" y="2896246"/>
                </a:lnTo>
                <a:lnTo>
                  <a:pt x="4826535" y="2945711"/>
                </a:lnTo>
                <a:cubicBezTo>
                  <a:pt x="4807919" y="3297000"/>
                  <a:pt x="4774287" y="3653361"/>
                  <a:pt x="4770687" y="3999577"/>
                </a:cubicBezTo>
                <a:cubicBezTo>
                  <a:pt x="4767748" y="4078096"/>
                  <a:pt x="4760894" y="4174113"/>
                  <a:pt x="4757955" y="4252632"/>
                </a:cubicBezTo>
                <a:cubicBezTo>
                  <a:pt x="4764534" y="4246730"/>
                  <a:pt x="4754187" y="4396558"/>
                  <a:pt x="4746917" y="4414955"/>
                </a:cubicBezTo>
                <a:lnTo>
                  <a:pt x="4656537" y="6050064"/>
                </a:lnTo>
                <a:lnTo>
                  <a:pt x="4661812" y="6086684"/>
                </a:lnTo>
                <a:cubicBezTo>
                  <a:pt x="4667576" y="6094577"/>
                  <a:pt x="4664275" y="6098656"/>
                  <a:pt x="4665332" y="6121067"/>
                </a:cubicBezTo>
                <a:cubicBezTo>
                  <a:pt x="4666388" y="6143476"/>
                  <a:pt x="4649733" y="6177068"/>
                  <a:pt x="4668152" y="6221142"/>
                </a:cubicBezTo>
                <a:cubicBezTo>
                  <a:pt x="4667735" y="6228689"/>
                  <a:pt x="4658097" y="6246990"/>
                  <a:pt x="4649673" y="6255466"/>
                </a:cubicBezTo>
                <a:lnTo>
                  <a:pt x="4645040" y="6258160"/>
                </a:lnTo>
                <a:cubicBezTo>
                  <a:pt x="4643893" y="6278926"/>
                  <a:pt x="4645845" y="6296913"/>
                  <a:pt x="4641598" y="6320461"/>
                </a:cubicBezTo>
                <a:cubicBezTo>
                  <a:pt x="4535457" y="6322746"/>
                  <a:pt x="2126262" y="6155193"/>
                  <a:pt x="724747" y="6068362"/>
                </a:cubicBezTo>
                <a:lnTo>
                  <a:pt x="415706" y="6051307"/>
                </a:lnTo>
                <a:lnTo>
                  <a:pt x="420012" y="6011137"/>
                </a:lnTo>
                <a:lnTo>
                  <a:pt x="424214" y="6004548"/>
                </a:lnTo>
                <a:cubicBezTo>
                  <a:pt x="424742" y="6003448"/>
                  <a:pt x="424392" y="6002721"/>
                  <a:pt x="424482" y="6001808"/>
                </a:cubicBezTo>
                <a:cubicBezTo>
                  <a:pt x="424572" y="6000894"/>
                  <a:pt x="424661" y="5999980"/>
                  <a:pt x="424751" y="5999066"/>
                </a:cubicBezTo>
                <a:cubicBezTo>
                  <a:pt x="424928" y="5997240"/>
                  <a:pt x="425294" y="5995212"/>
                  <a:pt x="425286" y="5993584"/>
                </a:cubicBezTo>
                <a:cubicBezTo>
                  <a:pt x="425230" y="5983140"/>
                  <a:pt x="424153" y="5996072"/>
                  <a:pt x="424972" y="5987694"/>
                </a:cubicBezTo>
                <a:cubicBezTo>
                  <a:pt x="424779" y="5986644"/>
                  <a:pt x="424455" y="5985762"/>
                  <a:pt x="424390" y="5984546"/>
                </a:cubicBezTo>
                <a:cubicBezTo>
                  <a:pt x="424349" y="5983776"/>
                  <a:pt x="424698" y="5982573"/>
                  <a:pt x="424659" y="5981803"/>
                </a:cubicBezTo>
                <a:cubicBezTo>
                  <a:pt x="424279" y="5974674"/>
                  <a:pt x="423729" y="5982198"/>
                  <a:pt x="424344" y="5975914"/>
                </a:cubicBezTo>
                <a:lnTo>
                  <a:pt x="423763" y="5972765"/>
                </a:lnTo>
                <a:cubicBezTo>
                  <a:pt x="422354" y="5965140"/>
                  <a:pt x="422317" y="5969355"/>
                  <a:pt x="423136" y="5960984"/>
                </a:cubicBezTo>
                <a:cubicBezTo>
                  <a:pt x="422942" y="5959935"/>
                  <a:pt x="422620" y="5959052"/>
                  <a:pt x="422554" y="5957836"/>
                </a:cubicBezTo>
                <a:cubicBezTo>
                  <a:pt x="422513" y="5957067"/>
                  <a:pt x="422944" y="5955758"/>
                  <a:pt x="422821" y="5955094"/>
                </a:cubicBezTo>
                <a:cubicBezTo>
                  <a:pt x="422548" y="5953610"/>
                  <a:pt x="420383" y="5954033"/>
                  <a:pt x="421392" y="5951537"/>
                </a:cubicBezTo>
                <a:lnTo>
                  <a:pt x="426782" y="5888089"/>
                </a:lnTo>
                <a:lnTo>
                  <a:pt x="448292" y="5480986"/>
                </a:lnTo>
                <a:lnTo>
                  <a:pt x="330530" y="5480986"/>
                </a:lnTo>
                <a:lnTo>
                  <a:pt x="330530" y="5395293"/>
                </a:lnTo>
                <a:lnTo>
                  <a:pt x="326057" y="5474970"/>
                </a:lnTo>
                <a:lnTo>
                  <a:pt x="270547" y="5477941"/>
                </a:lnTo>
                <a:cubicBezTo>
                  <a:pt x="270523" y="5464474"/>
                  <a:pt x="270498" y="5451008"/>
                  <a:pt x="270474" y="5437541"/>
                </a:cubicBezTo>
                <a:lnTo>
                  <a:pt x="273937" y="5430535"/>
                </a:lnTo>
                <a:cubicBezTo>
                  <a:pt x="274343" y="5429384"/>
                  <a:pt x="273915" y="5428700"/>
                  <a:pt x="273907" y="5427782"/>
                </a:cubicBezTo>
                <a:cubicBezTo>
                  <a:pt x="273897" y="5426864"/>
                  <a:pt x="273887" y="5425945"/>
                  <a:pt x="273877" y="5425027"/>
                </a:cubicBezTo>
                <a:cubicBezTo>
                  <a:pt x="273855" y="5423193"/>
                  <a:pt x="273998" y="5421136"/>
                  <a:pt x="273815" y="5419519"/>
                </a:cubicBezTo>
                <a:cubicBezTo>
                  <a:pt x="272627" y="5409143"/>
                  <a:pt x="272957" y="5422116"/>
                  <a:pt x="272864" y="5413698"/>
                </a:cubicBezTo>
                <a:cubicBezTo>
                  <a:pt x="272559" y="5412674"/>
                  <a:pt x="272141" y="5411834"/>
                  <a:pt x="271946" y="5410631"/>
                </a:cubicBezTo>
                <a:cubicBezTo>
                  <a:pt x="271820" y="5409871"/>
                  <a:pt x="272037" y="5408637"/>
                  <a:pt x="271914" y="5407876"/>
                </a:cubicBezTo>
                <a:cubicBezTo>
                  <a:pt x="270764" y="5400831"/>
                  <a:pt x="271033" y="5408369"/>
                  <a:pt x="270963" y="5402055"/>
                </a:cubicBezTo>
                <a:lnTo>
                  <a:pt x="270045" y="5398988"/>
                </a:lnTo>
                <a:cubicBezTo>
                  <a:pt x="267817" y="5391561"/>
                  <a:pt x="268237" y="5395755"/>
                  <a:pt x="268144" y="5387344"/>
                </a:cubicBezTo>
                <a:cubicBezTo>
                  <a:pt x="267838" y="5386323"/>
                  <a:pt x="267422" y="5385480"/>
                  <a:pt x="267225" y="5384278"/>
                </a:cubicBezTo>
                <a:cubicBezTo>
                  <a:pt x="267101" y="5383518"/>
                  <a:pt x="267386" y="5382170"/>
                  <a:pt x="267193" y="5381523"/>
                </a:cubicBezTo>
                <a:cubicBezTo>
                  <a:pt x="266761" y="5380078"/>
                  <a:pt x="264654" y="5380733"/>
                  <a:pt x="265387" y="5378142"/>
                </a:cubicBezTo>
                <a:cubicBezTo>
                  <a:pt x="264881" y="5356922"/>
                  <a:pt x="264374" y="5335703"/>
                  <a:pt x="263868" y="5314483"/>
                </a:cubicBezTo>
                <a:lnTo>
                  <a:pt x="192697" y="4040419"/>
                </a:lnTo>
                <a:lnTo>
                  <a:pt x="0" y="208389"/>
                </a:lnTo>
                <a:cubicBezTo>
                  <a:pt x="324854" y="204302"/>
                  <a:pt x="2354390" y="86208"/>
                  <a:pt x="2990554" y="54813"/>
                </a:cubicBezTo>
                <a:lnTo>
                  <a:pt x="3816982" y="20020"/>
                </a:lnTo>
                <a:close/>
              </a:path>
            </a:pathLst>
          </a:custGeom>
        </p:spPr>
      </p:pic>
      <p:sp>
        <p:nvSpPr>
          <p:cNvPr id="33" name="Freeform: Shape 32">
            <a:extLst>
              <a:ext uri="{FF2B5EF4-FFF2-40B4-BE49-F238E27FC236}">
                <a16:creationId xmlns:a16="http://schemas.microsoft.com/office/drawing/2014/main" id="{7D6766C1-D0DB-4C51-BF80-C1E172604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226689">
            <a:off x="6850302" y="405956"/>
            <a:ext cx="4368058" cy="5077615"/>
          </a:xfrm>
          <a:custGeom>
            <a:avLst/>
            <a:gdLst>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76455 w 4534331"/>
              <a:gd name="connsiteY20" fmla="*/ 1116310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4534331" h="5270897">
                <a:moveTo>
                  <a:pt x="4488693" y="246796"/>
                </a:moveTo>
                <a:lnTo>
                  <a:pt x="4516455" y="268550"/>
                </a:lnTo>
                <a:cubicBezTo>
                  <a:pt x="4515867" y="279110"/>
                  <a:pt x="4515278" y="289668"/>
                  <a:pt x="4514689" y="300227"/>
                </a:cubicBezTo>
                <a:lnTo>
                  <a:pt x="4517598" y="301940"/>
                </a:lnTo>
                <a:cubicBezTo>
                  <a:pt x="4527156" y="303643"/>
                  <a:pt x="4536316" y="290647"/>
                  <a:pt x="4533956" y="333441"/>
                </a:cubicBezTo>
                <a:cubicBezTo>
                  <a:pt x="4523360" y="353882"/>
                  <a:pt x="4516375" y="372813"/>
                  <a:pt x="4511788" y="390953"/>
                </a:cubicBezTo>
                <a:lnTo>
                  <a:pt x="4508315" y="414519"/>
                </a:lnTo>
                <a:lnTo>
                  <a:pt x="4503231" y="505644"/>
                </a:lnTo>
                <a:cubicBezTo>
                  <a:pt x="4503015" y="521080"/>
                  <a:pt x="4502800" y="536517"/>
                  <a:pt x="4502584" y="551953"/>
                </a:cubicBezTo>
                <a:cubicBezTo>
                  <a:pt x="4502314" y="556866"/>
                  <a:pt x="4501225" y="567371"/>
                  <a:pt x="4499498" y="580350"/>
                </a:cubicBezTo>
                <a:lnTo>
                  <a:pt x="4498831" y="584522"/>
                </a:lnTo>
                <a:lnTo>
                  <a:pt x="4485949" y="815495"/>
                </a:lnTo>
                <a:lnTo>
                  <a:pt x="4487655" y="820318"/>
                </a:lnTo>
                <a:cubicBezTo>
                  <a:pt x="4488154" y="827845"/>
                  <a:pt x="4487078" y="835888"/>
                  <a:pt x="4485513" y="844093"/>
                </a:cubicBezTo>
                <a:lnTo>
                  <a:pt x="4483919" y="851860"/>
                </a:lnTo>
                <a:lnTo>
                  <a:pt x="4477708" y="963230"/>
                </a:lnTo>
                <a:lnTo>
                  <a:pt x="4479776" y="964128"/>
                </a:lnTo>
                <a:cubicBezTo>
                  <a:pt x="4481211" y="970471"/>
                  <a:pt x="4483990" y="977827"/>
                  <a:pt x="4483878" y="1000225"/>
                </a:cubicBezTo>
                <a:cubicBezTo>
                  <a:pt x="4473085" y="1027463"/>
                  <a:pt x="4493456" y="1064724"/>
                  <a:pt x="4479100" y="1098522"/>
                </a:cubicBezTo>
                <a:cubicBezTo>
                  <a:pt x="4478172" y="1101630"/>
                  <a:pt x="4477358" y="1106364"/>
                  <a:pt x="4476746" y="1111831"/>
                </a:cubicBezTo>
                <a:lnTo>
                  <a:pt x="4476455" y="1116310"/>
                </a:lnTo>
                <a:lnTo>
                  <a:pt x="846131" y="513049"/>
                </a:lnTo>
                <a:lnTo>
                  <a:pt x="55505" y="5270897"/>
                </a:lnTo>
                <a:lnTo>
                  <a:pt x="0" y="5267834"/>
                </a:lnTo>
                <a:lnTo>
                  <a:pt x="4306" y="5227664"/>
                </a:lnTo>
                <a:lnTo>
                  <a:pt x="8508" y="5221075"/>
                </a:lnTo>
                <a:cubicBezTo>
                  <a:pt x="9036" y="5219975"/>
                  <a:pt x="8685" y="5219248"/>
                  <a:pt x="8776" y="5218335"/>
                </a:cubicBezTo>
                <a:lnTo>
                  <a:pt x="9045" y="5215593"/>
                </a:lnTo>
                <a:cubicBezTo>
                  <a:pt x="9222" y="5213767"/>
                  <a:pt x="9587" y="5211738"/>
                  <a:pt x="9580" y="5210111"/>
                </a:cubicBezTo>
                <a:cubicBezTo>
                  <a:pt x="9524" y="5199667"/>
                  <a:pt x="8446" y="5212599"/>
                  <a:pt x="9266" y="5204221"/>
                </a:cubicBezTo>
                <a:cubicBezTo>
                  <a:pt x="9073" y="5203170"/>
                  <a:pt x="8749" y="5202289"/>
                  <a:pt x="8685" y="5201072"/>
                </a:cubicBezTo>
                <a:cubicBezTo>
                  <a:pt x="8643" y="5200303"/>
                  <a:pt x="8992" y="5199100"/>
                  <a:pt x="8952" y="5198330"/>
                </a:cubicBezTo>
                <a:cubicBezTo>
                  <a:pt x="8573" y="5191202"/>
                  <a:pt x="8023" y="5198725"/>
                  <a:pt x="8638" y="5192440"/>
                </a:cubicBezTo>
                <a:lnTo>
                  <a:pt x="8057" y="5189292"/>
                </a:lnTo>
                <a:cubicBezTo>
                  <a:pt x="6648" y="5181667"/>
                  <a:pt x="6611" y="5185882"/>
                  <a:pt x="7430" y="5177511"/>
                </a:cubicBezTo>
                <a:cubicBezTo>
                  <a:pt x="7236" y="5176462"/>
                  <a:pt x="6914" y="5175579"/>
                  <a:pt x="6848" y="5174363"/>
                </a:cubicBezTo>
                <a:cubicBezTo>
                  <a:pt x="6807" y="5173594"/>
                  <a:pt x="7237" y="5172285"/>
                  <a:pt x="7115" y="5171621"/>
                </a:cubicBezTo>
                <a:cubicBezTo>
                  <a:pt x="6842" y="5170137"/>
                  <a:pt x="4677" y="5170560"/>
                  <a:pt x="5686" y="5168064"/>
                </a:cubicBezTo>
                <a:lnTo>
                  <a:pt x="11075" y="5104615"/>
                </a:lnTo>
                <a:lnTo>
                  <a:pt x="78405" y="3830343"/>
                </a:lnTo>
                <a:lnTo>
                  <a:pt x="302152" y="0"/>
                </a:lnTo>
                <a:cubicBezTo>
                  <a:pt x="625536" y="31145"/>
                  <a:pt x="2655916" y="133704"/>
                  <a:pt x="3291735" y="171441"/>
                </a:cubicBezTo>
                <a:lnTo>
                  <a:pt x="4117066" y="226420"/>
                </a:lnTo>
                <a:close/>
              </a:path>
            </a:pathLst>
          </a:custGeom>
          <a:solidFill>
            <a:srgbClr val="000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5" name="Group 34">
            <a:extLst>
              <a:ext uri="{FF2B5EF4-FFF2-40B4-BE49-F238E27FC236}">
                <a16:creationId xmlns:a16="http://schemas.microsoft.com/office/drawing/2014/main" id="{89DE5CA0-A7C9-46BC-B801-8D13190EA15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6" name="Group 35">
              <a:extLst>
                <a:ext uri="{FF2B5EF4-FFF2-40B4-BE49-F238E27FC236}">
                  <a16:creationId xmlns:a16="http://schemas.microsoft.com/office/drawing/2014/main" id="{408FA087-D27B-4F5B-978D-06587F9FD2B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8" name="Straight Connector 37">
                <a:extLst>
                  <a:ext uri="{FF2B5EF4-FFF2-40B4-BE49-F238E27FC236}">
                    <a16:creationId xmlns:a16="http://schemas.microsoft.com/office/drawing/2014/main" id="{938CA980-4316-4B39-87F5-9206AF2074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53FB568-F4DF-41B0-A34F-76C7EE3379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7" name="Oval 36">
              <a:extLst>
                <a:ext uri="{FF2B5EF4-FFF2-40B4-BE49-F238E27FC236}">
                  <a16:creationId xmlns:a16="http://schemas.microsoft.com/office/drawing/2014/main" id="{CDB55374-F96D-46C8-897B-0E9795469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Freeform: Shape 40">
            <a:extLst>
              <a:ext uri="{FF2B5EF4-FFF2-40B4-BE49-F238E27FC236}">
                <a16:creationId xmlns:a16="http://schemas.microsoft.com/office/drawing/2014/main" id="{996B0B6E-CC11-46D4-82E8-3F9B18E542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2776">
            <a:off x="7295690" y="1176485"/>
            <a:ext cx="4305535" cy="5325441"/>
          </a:xfrm>
          <a:custGeom>
            <a:avLst/>
            <a:gdLst>
              <a:gd name="connsiteX0" fmla="*/ 127458 w 4457507"/>
              <a:gd name="connsiteY0" fmla="*/ 103043 h 5515902"/>
              <a:gd name="connsiteX1" fmla="*/ 118742 w 4457507"/>
              <a:gd name="connsiteY1" fmla="*/ 3939905 h 5515902"/>
              <a:gd name="connsiteX2" fmla="*/ 122936 w 4457507"/>
              <a:gd name="connsiteY2" fmla="*/ 5215949 h 5515902"/>
              <a:gd name="connsiteX3" fmla="*/ 121112 w 4457507"/>
              <a:gd name="connsiteY3" fmla="*/ 5279599 h 5515902"/>
              <a:gd name="connsiteX4" fmla="*/ 122738 w 4457507"/>
              <a:gd name="connsiteY4" fmla="*/ 5283070 h 5515902"/>
              <a:gd name="connsiteX5" fmla="*/ 122625 w 4457507"/>
              <a:gd name="connsiteY5" fmla="*/ 5285823 h 5515902"/>
              <a:gd name="connsiteX6" fmla="*/ 123382 w 4457507"/>
              <a:gd name="connsiteY6" fmla="*/ 5288933 h 5515902"/>
              <a:gd name="connsiteX7" fmla="*/ 124669 w 4457507"/>
              <a:gd name="connsiteY7" fmla="*/ 5300661 h 5515902"/>
              <a:gd name="connsiteX8" fmla="*/ 125425 w 4457507"/>
              <a:gd name="connsiteY8" fmla="*/ 5303772 h 5515902"/>
              <a:gd name="connsiteX9" fmla="*/ 126069 w 4457507"/>
              <a:gd name="connsiteY9" fmla="*/ 5309635 h 5515902"/>
              <a:gd name="connsiteX10" fmla="*/ 125955 w 4457507"/>
              <a:gd name="connsiteY10" fmla="*/ 5312388 h 5515902"/>
              <a:gd name="connsiteX11" fmla="*/ 126712 w 4457507"/>
              <a:gd name="connsiteY11" fmla="*/ 5315499 h 5515902"/>
              <a:gd name="connsiteX12" fmla="*/ 127356 w 4457507"/>
              <a:gd name="connsiteY12" fmla="*/ 5321362 h 5515902"/>
              <a:gd name="connsiteX13" fmla="*/ 127129 w 4457507"/>
              <a:gd name="connsiteY13" fmla="*/ 5326866 h 5515902"/>
              <a:gd name="connsiteX14" fmla="*/ 127014 w 4457507"/>
              <a:gd name="connsiteY14" fmla="*/ 5329618 h 5515902"/>
              <a:gd name="connsiteX15" fmla="*/ 126900 w 4457507"/>
              <a:gd name="connsiteY15" fmla="*/ 5332368 h 5515902"/>
              <a:gd name="connsiteX16" fmla="*/ 123074 w 4457507"/>
              <a:gd name="connsiteY16" fmla="*/ 5339183 h 5515902"/>
              <a:gd name="connsiteX17" fmla="*/ 121026 w 4457507"/>
              <a:gd name="connsiteY17" fmla="*/ 5379531 h 5515902"/>
              <a:gd name="connsiteX18" fmla="*/ 430538 w 4457507"/>
              <a:gd name="connsiteY18" fmla="*/ 5379238 h 5515902"/>
              <a:gd name="connsiteX19" fmla="*/ 4355361 w 4457507"/>
              <a:gd name="connsiteY19" fmla="*/ 5411414 h 5515902"/>
              <a:gd name="connsiteX20" fmla="*/ 4355306 w 4457507"/>
              <a:gd name="connsiteY20" fmla="*/ 5349018 h 5515902"/>
              <a:gd name="connsiteX21" fmla="*/ 4359780 w 4457507"/>
              <a:gd name="connsiteY21" fmla="*/ 5346069 h 5515902"/>
              <a:gd name="connsiteX22" fmla="*/ 4376306 w 4457507"/>
              <a:gd name="connsiteY22" fmla="*/ 5310763 h 5515902"/>
              <a:gd name="connsiteX23" fmla="*/ 4367882 w 4457507"/>
              <a:gd name="connsiteY23" fmla="*/ 5211003 h 5515902"/>
              <a:gd name="connsiteX24" fmla="*/ 4362441 w 4457507"/>
              <a:gd name="connsiteY24" fmla="*/ 5176871 h 5515902"/>
              <a:gd name="connsiteX25" fmla="*/ 4355121 w 4457507"/>
              <a:gd name="connsiteY25" fmla="*/ 5140605 h 5515902"/>
              <a:gd name="connsiteX26" fmla="*/ 4353716 w 4457507"/>
              <a:gd name="connsiteY26" fmla="*/ 3503001 h 5515902"/>
              <a:gd name="connsiteX27" fmla="*/ 4355640 w 4457507"/>
              <a:gd name="connsiteY27" fmla="*/ 3340314 h 5515902"/>
              <a:gd name="connsiteX28" fmla="*/ 4354169 w 4457507"/>
              <a:gd name="connsiteY28" fmla="*/ 3086943 h 5515902"/>
              <a:gd name="connsiteX29" fmla="*/ 4350863 w 4457507"/>
              <a:gd name="connsiteY29" fmla="*/ 2031603 h 5515902"/>
              <a:gd name="connsiteX30" fmla="*/ 4355379 w 4457507"/>
              <a:gd name="connsiteY30" fmla="*/ 1981807 h 5515902"/>
              <a:gd name="connsiteX31" fmla="*/ 4362696 w 4457507"/>
              <a:gd name="connsiteY31" fmla="*/ 1931205 h 5515902"/>
              <a:gd name="connsiteX32" fmla="*/ 4366817 w 4457507"/>
              <a:gd name="connsiteY32" fmla="*/ 1920396 h 5515902"/>
              <a:gd name="connsiteX33" fmla="*/ 4363276 w 4457507"/>
              <a:gd name="connsiteY33" fmla="*/ 1907788 h 5515902"/>
              <a:gd name="connsiteX34" fmla="*/ 4359810 w 4457507"/>
              <a:gd name="connsiteY34" fmla="*/ 1904041 h 5515902"/>
              <a:gd name="connsiteX35" fmla="*/ 4366646 w 4457507"/>
              <a:gd name="connsiteY35" fmla="*/ 1863789 h 5515902"/>
              <a:gd name="connsiteX36" fmla="*/ 4366834 w 4457507"/>
              <a:gd name="connsiteY36" fmla="*/ 1858923 h 5515902"/>
              <a:gd name="connsiteX37" fmla="*/ 4365829 w 4457507"/>
              <a:gd name="connsiteY37" fmla="*/ 1825376 h 5515902"/>
              <a:gd name="connsiteX38" fmla="*/ 4360756 w 4457507"/>
              <a:gd name="connsiteY38" fmla="*/ 1775480 h 5515902"/>
              <a:gd name="connsiteX39" fmla="*/ 4350764 w 4457507"/>
              <a:gd name="connsiteY39" fmla="*/ 1751897 h 5515902"/>
              <a:gd name="connsiteX40" fmla="*/ 4350710 w 4457507"/>
              <a:gd name="connsiteY40" fmla="*/ 1599932 h 5515902"/>
              <a:gd name="connsiteX41" fmla="*/ 4352750 w 4457507"/>
              <a:gd name="connsiteY41" fmla="*/ 1599691 h 5515902"/>
              <a:gd name="connsiteX42" fmla="*/ 4362203 w 4457507"/>
              <a:gd name="connsiteY42" fmla="*/ 1564292 h 5515902"/>
              <a:gd name="connsiteX43" fmla="*/ 4359725 w 4457507"/>
              <a:gd name="connsiteY43" fmla="*/ 1546992 h 5515902"/>
              <a:gd name="connsiteX44" fmla="*/ 4359144 w 4457507"/>
              <a:gd name="connsiteY44" fmla="*/ 1543968 h 5515902"/>
              <a:gd name="connsiteX45" fmla="*/ 4360158 w 4457507"/>
              <a:gd name="connsiteY45" fmla="*/ 1532721 h 5515902"/>
              <a:gd name="connsiteX46" fmla="*/ 4356271 w 4457507"/>
              <a:gd name="connsiteY46" fmla="*/ 1528488 h 5515902"/>
              <a:gd name="connsiteX47" fmla="*/ 4357838 w 4457507"/>
              <a:gd name="connsiteY47" fmla="*/ 1490397 h 5515902"/>
              <a:gd name="connsiteX48" fmla="*/ 4368153 w 4457507"/>
              <a:gd name="connsiteY48" fmla="*/ 1417799 h 5515902"/>
              <a:gd name="connsiteX49" fmla="*/ 4372393 w 4457507"/>
              <a:gd name="connsiteY49" fmla="*/ 1406611 h 5515902"/>
              <a:gd name="connsiteX50" fmla="*/ 4379105 w 4457507"/>
              <a:gd name="connsiteY50" fmla="*/ 1332589 h 5515902"/>
              <a:gd name="connsiteX51" fmla="*/ 4386422 w 4457507"/>
              <a:gd name="connsiteY51" fmla="*/ 1281989 h 5515902"/>
              <a:gd name="connsiteX52" fmla="*/ 4390544 w 4457507"/>
              <a:gd name="connsiteY52" fmla="*/ 1271180 h 5515902"/>
              <a:gd name="connsiteX53" fmla="*/ 4387002 w 4457507"/>
              <a:gd name="connsiteY53" fmla="*/ 1258572 h 5515902"/>
              <a:gd name="connsiteX54" fmla="*/ 4383536 w 4457507"/>
              <a:gd name="connsiteY54" fmla="*/ 1254825 h 5515902"/>
              <a:gd name="connsiteX55" fmla="*/ 4390372 w 4457507"/>
              <a:gd name="connsiteY55" fmla="*/ 1214574 h 5515902"/>
              <a:gd name="connsiteX56" fmla="*/ 4390560 w 4457507"/>
              <a:gd name="connsiteY56" fmla="*/ 1209707 h 5515902"/>
              <a:gd name="connsiteX57" fmla="*/ 4389554 w 4457507"/>
              <a:gd name="connsiteY57" fmla="*/ 1176159 h 5515902"/>
              <a:gd name="connsiteX58" fmla="*/ 4384483 w 4457507"/>
              <a:gd name="connsiteY58" fmla="*/ 1126265 h 5515902"/>
              <a:gd name="connsiteX59" fmla="*/ 4372782 w 4457507"/>
              <a:gd name="connsiteY59" fmla="*/ 1074492 h 5515902"/>
              <a:gd name="connsiteX60" fmla="*/ 4368023 w 4457507"/>
              <a:gd name="connsiteY60" fmla="*/ 1044600 h 5515902"/>
              <a:gd name="connsiteX61" fmla="*/ 4362564 w 4457507"/>
              <a:gd name="connsiteY61" fmla="*/ 1023807 h 5515902"/>
              <a:gd name="connsiteX62" fmla="*/ 4359409 w 4457507"/>
              <a:gd name="connsiteY62" fmla="*/ 965734 h 5515902"/>
              <a:gd name="connsiteX63" fmla="*/ 4358670 w 4457507"/>
              <a:gd name="connsiteY63" fmla="*/ 867323 h 5515902"/>
              <a:gd name="connsiteX64" fmla="*/ 4352551 w 4457507"/>
              <a:gd name="connsiteY64" fmla="*/ 831512 h 5515902"/>
              <a:gd name="connsiteX65" fmla="*/ 4350436 w 4457507"/>
              <a:gd name="connsiteY65" fmla="*/ 830732 h 5515902"/>
              <a:gd name="connsiteX66" fmla="*/ 4350396 w 4457507"/>
              <a:gd name="connsiteY66" fmla="*/ 719189 h 5515902"/>
              <a:gd name="connsiteX67" fmla="*/ 4351552 w 4457507"/>
              <a:gd name="connsiteY67" fmla="*/ 711345 h 5515902"/>
              <a:gd name="connsiteX68" fmla="*/ 4352358 w 4457507"/>
              <a:gd name="connsiteY68" fmla="*/ 687487 h 5515902"/>
              <a:gd name="connsiteX69" fmla="*/ 4350384 w 4457507"/>
              <a:gd name="connsiteY69" fmla="*/ 682767 h 5515902"/>
              <a:gd name="connsiteX70" fmla="*/ 4350301 w 4457507"/>
              <a:gd name="connsiteY70" fmla="*/ 451435 h 5515902"/>
              <a:gd name="connsiteX71" fmla="*/ 4350733 w 4457507"/>
              <a:gd name="connsiteY71" fmla="*/ 447233 h 5515902"/>
              <a:gd name="connsiteX72" fmla="*/ 4352222 w 4457507"/>
              <a:gd name="connsiteY72" fmla="*/ 418707 h 5515902"/>
              <a:gd name="connsiteX73" fmla="*/ 4350273 w 4457507"/>
              <a:gd name="connsiteY73" fmla="*/ 372435 h 5515902"/>
              <a:gd name="connsiteX74" fmla="*/ 4350241 w 4457507"/>
              <a:gd name="connsiteY74" fmla="*/ 281168 h 5515902"/>
              <a:gd name="connsiteX75" fmla="*/ 4352388 w 4457507"/>
              <a:gd name="connsiteY75" fmla="*/ 257444 h 5515902"/>
              <a:gd name="connsiteX76" fmla="*/ 4371298 w 4457507"/>
              <a:gd name="connsiteY76" fmla="*/ 198781 h 5515902"/>
              <a:gd name="connsiteX77" fmla="*/ 4353201 w 4457507"/>
              <a:gd name="connsiteY77" fmla="*/ 168246 h 5515902"/>
              <a:gd name="connsiteX78" fmla="*/ 4350200 w 4457507"/>
              <a:gd name="connsiteY78" fmla="*/ 166699 h 5515902"/>
              <a:gd name="connsiteX79" fmla="*/ 4350188 w 4457507"/>
              <a:gd name="connsiteY79" fmla="*/ 134973 h 5515902"/>
              <a:gd name="connsiteX80" fmla="*/ 4321251 w 4457507"/>
              <a:gd name="connsiteY80" fmla="*/ 114809 h 5515902"/>
              <a:gd name="connsiteX81" fmla="*/ 3949065 w 4457507"/>
              <a:gd name="connsiteY81" fmla="*/ 115293 h 5515902"/>
              <a:gd name="connsiteX82" fmla="*/ 3121950 w 4457507"/>
              <a:gd name="connsiteY82" fmla="*/ 106657 h 5515902"/>
              <a:gd name="connsiteX83" fmla="*/ 127458 w 4457507"/>
              <a:gd name="connsiteY83" fmla="*/ 103043 h 5515902"/>
              <a:gd name="connsiteX84" fmla="*/ 0 w 4457507"/>
              <a:gd name="connsiteY84" fmla="*/ 0 h 5515902"/>
              <a:gd name="connsiteX85" fmla="*/ 4457507 w 4457507"/>
              <a:gd name="connsiteY85" fmla="*/ 0 h 5515902"/>
              <a:gd name="connsiteX86" fmla="*/ 4457507 w 4457507"/>
              <a:gd name="connsiteY86" fmla="*/ 5515902 h 5515902"/>
              <a:gd name="connsiteX87" fmla="*/ 0 w 4457507"/>
              <a:gd name="connsiteY87" fmla="*/ 5515902 h 5515902"/>
              <a:gd name="connsiteX0" fmla="*/ 134086 w 4464135"/>
              <a:gd name="connsiteY0" fmla="*/ 114630 h 5527489"/>
              <a:gd name="connsiteX1" fmla="*/ 125370 w 4464135"/>
              <a:gd name="connsiteY1" fmla="*/ 3951492 h 5527489"/>
              <a:gd name="connsiteX2" fmla="*/ 129564 w 4464135"/>
              <a:gd name="connsiteY2" fmla="*/ 5227536 h 5527489"/>
              <a:gd name="connsiteX3" fmla="*/ 127740 w 4464135"/>
              <a:gd name="connsiteY3" fmla="*/ 5291186 h 5527489"/>
              <a:gd name="connsiteX4" fmla="*/ 129366 w 4464135"/>
              <a:gd name="connsiteY4" fmla="*/ 5294657 h 5527489"/>
              <a:gd name="connsiteX5" fmla="*/ 129253 w 4464135"/>
              <a:gd name="connsiteY5" fmla="*/ 5297410 h 5527489"/>
              <a:gd name="connsiteX6" fmla="*/ 130010 w 4464135"/>
              <a:gd name="connsiteY6" fmla="*/ 5300520 h 5527489"/>
              <a:gd name="connsiteX7" fmla="*/ 131297 w 4464135"/>
              <a:gd name="connsiteY7" fmla="*/ 5312248 h 5527489"/>
              <a:gd name="connsiteX8" fmla="*/ 132053 w 4464135"/>
              <a:gd name="connsiteY8" fmla="*/ 5315359 h 5527489"/>
              <a:gd name="connsiteX9" fmla="*/ 132697 w 4464135"/>
              <a:gd name="connsiteY9" fmla="*/ 5321222 h 5527489"/>
              <a:gd name="connsiteX10" fmla="*/ 132583 w 4464135"/>
              <a:gd name="connsiteY10" fmla="*/ 5323975 h 5527489"/>
              <a:gd name="connsiteX11" fmla="*/ 133340 w 4464135"/>
              <a:gd name="connsiteY11" fmla="*/ 5327086 h 5527489"/>
              <a:gd name="connsiteX12" fmla="*/ 133984 w 4464135"/>
              <a:gd name="connsiteY12" fmla="*/ 5332949 h 5527489"/>
              <a:gd name="connsiteX13" fmla="*/ 133757 w 4464135"/>
              <a:gd name="connsiteY13" fmla="*/ 5338453 h 5527489"/>
              <a:gd name="connsiteX14" fmla="*/ 133642 w 4464135"/>
              <a:gd name="connsiteY14" fmla="*/ 5341205 h 5527489"/>
              <a:gd name="connsiteX15" fmla="*/ 133528 w 4464135"/>
              <a:gd name="connsiteY15" fmla="*/ 5343955 h 5527489"/>
              <a:gd name="connsiteX16" fmla="*/ 129702 w 4464135"/>
              <a:gd name="connsiteY16" fmla="*/ 5350770 h 5527489"/>
              <a:gd name="connsiteX17" fmla="*/ 127654 w 4464135"/>
              <a:gd name="connsiteY17" fmla="*/ 5391118 h 5527489"/>
              <a:gd name="connsiteX18" fmla="*/ 437166 w 4464135"/>
              <a:gd name="connsiteY18" fmla="*/ 5390825 h 5527489"/>
              <a:gd name="connsiteX19" fmla="*/ 4361989 w 4464135"/>
              <a:gd name="connsiteY19" fmla="*/ 5423001 h 5527489"/>
              <a:gd name="connsiteX20" fmla="*/ 4361934 w 4464135"/>
              <a:gd name="connsiteY20" fmla="*/ 5360605 h 5527489"/>
              <a:gd name="connsiteX21" fmla="*/ 4366408 w 4464135"/>
              <a:gd name="connsiteY21" fmla="*/ 5357656 h 5527489"/>
              <a:gd name="connsiteX22" fmla="*/ 4382934 w 4464135"/>
              <a:gd name="connsiteY22" fmla="*/ 5322350 h 5527489"/>
              <a:gd name="connsiteX23" fmla="*/ 4374510 w 4464135"/>
              <a:gd name="connsiteY23" fmla="*/ 5222590 h 5527489"/>
              <a:gd name="connsiteX24" fmla="*/ 4369069 w 4464135"/>
              <a:gd name="connsiteY24" fmla="*/ 5188458 h 5527489"/>
              <a:gd name="connsiteX25" fmla="*/ 4361749 w 4464135"/>
              <a:gd name="connsiteY25" fmla="*/ 5152192 h 5527489"/>
              <a:gd name="connsiteX26" fmla="*/ 4360344 w 4464135"/>
              <a:gd name="connsiteY26" fmla="*/ 3514588 h 5527489"/>
              <a:gd name="connsiteX27" fmla="*/ 4362268 w 4464135"/>
              <a:gd name="connsiteY27" fmla="*/ 3351901 h 5527489"/>
              <a:gd name="connsiteX28" fmla="*/ 4360797 w 4464135"/>
              <a:gd name="connsiteY28" fmla="*/ 3098530 h 5527489"/>
              <a:gd name="connsiteX29" fmla="*/ 4357491 w 4464135"/>
              <a:gd name="connsiteY29" fmla="*/ 2043190 h 5527489"/>
              <a:gd name="connsiteX30" fmla="*/ 4362007 w 4464135"/>
              <a:gd name="connsiteY30" fmla="*/ 1993394 h 5527489"/>
              <a:gd name="connsiteX31" fmla="*/ 4369324 w 4464135"/>
              <a:gd name="connsiteY31" fmla="*/ 1942792 h 5527489"/>
              <a:gd name="connsiteX32" fmla="*/ 4373445 w 4464135"/>
              <a:gd name="connsiteY32" fmla="*/ 1931983 h 5527489"/>
              <a:gd name="connsiteX33" fmla="*/ 4369904 w 4464135"/>
              <a:gd name="connsiteY33" fmla="*/ 1919375 h 5527489"/>
              <a:gd name="connsiteX34" fmla="*/ 4366438 w 4464135"/>
              <a:gd name="connsiteY34" fmla="*/ 1915628 h 5527489"/>
              <a:gd name="connsiteX35" fmla="*/ 4373274 w 4464135"/>
              <a:gd name="connsiteY35" fmla="*/ 1875376 h 5527489"/>
              <a:gd name="connsiteX36" fmla="*/ 4373462 w 4464135"/>
              <a:gd name="connsiteY36" fmla="*/ 1870510 h 5527489"/>
              <a:gd name="connsiteX37" fmla="*/ 4372457 w 4464135"/>
              <a:gd name="connsiteY37" fmla="*/ 1836963 h 5527489"/>
              <a:gd name="connsiteX38" fmla="*/ 4367384 w 4464135"/>
              <a:gd name="connsiteY38" fmla="*/ 1787067 h 5527489"/>
              <a:gd name="connsiteX39" fmla="*/ 4357392 w 4464135"/>
              <a:gd name="connsiteY39" fmla="*/ 1763484 h 5527489"/>
              <a:gd name="connsiteX40" fmla="*/ 4357338 w 4464135"/>
              <a:gd name="connsiteY40" fmla="*/ 1611519 h 5527489"/>
              <a:gd name="connsiteX41" fmla="*/ 4359378 w 4464135"/>
              <a:gd name="connsiteY41" fmla="*/ 1611278 h 5527489"/>
              <a:gd name="connsiteX42" fmla="*/ 4368831 w 4464135"/>
              <a:gd name="connsiteY42" fmla="*/ 1575879 h 5527489"/>
              <a:gd name="connsiteX43" fmla="*/ 4366353 w 4464135"/>
              <a:gd name="connsiteY43" fmla="*/ 1558579 h 5527489"/>
              <a:gd name="connsiteX44" fmla="*/ 4365772 w 4464135"/>
              <a:gd name="connsiteY44" fmla="*/ 1555555 h 5527489"/>
              <a:gd name="connsiteX45" fmla="*/ 4366786 w 4464135"/>
              <a:gd name="connsiteY45" fmla="*/ 1544308 h 5527489"/>
              <a:gd name="connsiteX46" fmla="*/ 4362899 w 4464135"/>
              <a:gd name="connsiteY46" fmla="*/ 1540075 h 5527489"/>
              <a:gd name="connsiteX47" fmla="*/ 4364466 w 4464135"/>
              <a:gd name="connsiteY47" fmla="*/ 1501984 h 5527489"/>
              <a:gd name="connsiteX48" fmla="*/ 4374781 w 4464135"/>
              <a:gd name="connsiteY48" fmla="*/ 1429386 h 5527489"/>
              <a:gd name="connsiteX49" fmla="*/ 4379021 w 4464135"/>
              <a:gd name="connsiteY49" fmla="*/ 1418198 h 5527489"/>
              <a:gd name="connsiteX50" fmla="*/ 4385733 w 4464135"/>
              <a:gd name="connsiteY50" fmla="*/ 1344176 h 5527489"/>
              <a:gd name="connsiteX51" fmla="*/ 4393050 w 4464135"/>
              <a:gd name="connsiteY51" fmla="*/ 1293576 h 5527489"/>
              <a:gd name="connsiteX52" fmla="*/ 4397172 w 4464135"/>
              <a:gd name="connsiteY52" fmla="*/ 1282767 h 5527489"/>
              <a:gd name="connsiteX53" fmla="*/ 4393630 w 4464135"/>
              <a:gd name="connsiteY53" fmla="*/ 1270159 h 5527489"/>
              <a:gd name="connsiteX54" fmla="*/ 4390164 w 4464135"/>
              <a:gd name="connsiteY54" fmla="*/ 1266412 h 5527489"/>
              <a:gd name="connsiteX55" fmla="*/ 4397000 w 4464135"/>
              <a:gd name="connsiteY55" fmla="*/ 1226161 h 5527489"/>
              <a:gd name="connsiteX56" fmla="*/ 4397188 w 4464135"/>
              <a:gd name="connsiteY56" fmla="*/ 1221294 h 5527489"/>
              <a:gd name="connsiteX57" fmla="*/ 4396182 w 4464135"/>
              <a:gd name="connsiteY57" fmla="*/ 1187746 h 5527489"/>
              <a:gd name="connsiteX58" fmla="*/ 4391111 w 4464135"/>
              <a:gd name="connsiteY58" fmla="*/ 1137852 h 5527489"/>
              <a:gd name="connsiteX59" fmla="*/ 4379410 w 4464135"/>
              <a:gd name="connsiteY59" fmla="*/ 1086079 h 5527489"/>
              <a:gd name="connsiteX60" fmla="*/ 4374651 w 4464135"/>
              <a:gd name="connsiteY60" fmla="*/ 1056187 h 5527489"/>
              <a:gd name="connsiteX61" fmla="*/ 4369192 w 4464135"/>
              <a:gd name="connsiteY61" fmla="*/ 1035394 h 5527489"/>
              <a:gd name="connsiteX62" fmla="*/ 4366037 w 4464135"/>
              <a:gd name="connsiteY62" fmla="*/ 977321 h 5527489"/>
              <a:gd name="connsiteX63" fmla="*/ 4365298 w 4464135"/>
              <a:gd name="connsiteY63" fmla="*/ 878910 h 5527489"/>
              <a:gd name="connsiteX64" fmla="*/ 4359179 w 4464135"/>
              <a:gd name="connsiteY64" fmla="*/ 843099 h 5527489"/>
              <a:gd name="connsiteX65" fmla="*/ 4357064 w 4464135"/>
              <a:gd name="connsiteY65" fmla="*/ 842319 h 5527489"/>
              <a:gd name="connsiteX66" fmla="*/ 4357024 w 4464135"/>
              <a:gd name="connsiteY66" fmla="*/ 730776 h 5527489"/>
              <a:gd name="connsiteX67" fmla="*/ 4358180 w 4464135"/>
              <a:gd name="connsiteY67" fmla="*/ 722932 h 5527489"/>
              <a:gd name="connsiteX68" fmla="*/ 4358986 w 4464135"/>
              <a:gd name="connsiteY68" fmla="*/ 699074 h 5527489"/>
              <a:gd name="connsiteX69" fmla="*/ 4357012 w 4464135"/>
              <a:gd name="connsiteY69" fmla="*/ 694354 h 5527489"/>
              <a:gd name="connsiteX70" fmla="*/ 4356929 w 4464135"/>
              <a:gd name="connsiteY70" fmla="*/ 463022 h 5527489"/>
              <a:gd name="connsiteX71" fmla="*/ 4357361 w 4464135"/>
              <a:gd name="connsiteY71" fmla="*/ 458820 h 5527489"/>
              <a:gd name="connsiteX72" fmla="*/ 4358850 w 4464135"/>
              <a:gd name="connsiteY72" fmla="*/ 430294 h 5527489"/>
              <a:gd name="connsiteX73" fmla="*/ 4356901 w 4464135"/>
              <a:gd name="connsiteY73" fmla="*/ 384022 h 5527489"/>
              <a:gd name="connsiteX74" fmla="*/ 4356869 w 4464135"/>
              <a:gd name="connsiteY74" fmla="*/ 292755 h 5527489"/>
              <a:gd name="connsiteX75" fmla="*/ 4359016 w 4464135"/>
              <a:gd name="connsiteY75" fmla="*/ 269031 h 5527489"/>
              <a:gd name="connsiteX76" fmla="*/ 4377926 w 4464135"/>
              <a:gd name="connsiteY76" fmla="*/ 210368 h 5527489"/>
              <a:gd name="connsiteX77" fmla="*/ 4359829 w 4464135"/>
              <a:gd name="connsiteY77" fmla="*/ 179833 h 5527489"/>
              <a:gd name="connsiteX78" fmla="*/ 4356828 w 4464135"/>
              <a:gd name="connsiteY78" fmla="*/ 178286 h 5527489"/>
              <a:gd name="connsiteX79" fmla="*/ 4356816 w 4464135"/>
              <a:gd name="connsiteY79" fmla="*/ 146560 h 5527489"/>
              <a:gd name="connsiteX80" fmla="*/ 4327879 w 4464135"/>
              <a:gd name="connsiteY80" fmla="*/ 126396 h 5527489"/>
              <a:gd name="connsiteX81" fmla="*/ 3955693 w 4464135"/>
              <a:gd name="connsiteY81" fmla="*/ 126880 h 5527489"/>
              <a:gd name="connsiteX82" fmla="*/ 3128578 w 4464135"/>
              <a:gd name="connsiteY82" fmla="*/ 118244 h 5527489"/>
              <a:gd name="connsiteX83" fmla="*/ 134086 w 4464135"/>
              <a:gd name="connsiteY83" fmla="*/ 114630 h 5527489"/>
              <a:gd name="connsiteX84" fmla="*/ 0 w 4464135"/>
              <a:gd name="connsiteY84" fmla="*/ 0 h 5527489"/>
              <a:gd name="connsiteX85" fmla="*/ 4464135 w 4464135"/>
              <a:gd name="connsiteY85" fmla="*/ 11587 h 5527489"/>
              <a:gd name="connsiteX86" fmla="*/ 4464135 w 4464135"/>
              <a:gd name="connsiteY86" fmla="*/ 5527489 h 5527489"/>
              <a:gd name="connsiteX87" fmla="*/ 6628 w 4464135"/>
              <a:gd name="connsiteY87" fmla="*/ 5527489 h 5527489"/>
              <a:gd name="connsiteX88" fmla="*/ 0 w 4464135"/>
              <a:gd name="connsiteY88" fmla="*/ 0 h 5527489"/>
              <a:gd name="connsiteX0" fmla="*/ 139379 w 4469428"/>
              <a:gd name="connsiteY0" fmla="*/ 114630 h 5528158"/>
              <a:gd name="connsiteX1" fmla="*/ 130663 w 4469428"/>
              <a:gd name="connsiteY1" fmla="*/ 3951492 h 5528158"/>
              <a:gd name="connsiteX2" fmla="*/ 134857 w 4469428"/>
              <a:gd name="connsiteY2" fmla="*/ 5227536 h 5528158"/>
              <a:gd name="connsiteX3" fmla="*/ 133033 w 4469428"/>
              <a:gd name="connsiteY3" fmla="*/ 5291186 h 5528158"/>
              <a:gd name="connsiteX4" fmla="*/ 134659 w 4469428"/>
              <a:gd name="connsiteY4" fmla="*/ 5294657 h 5528158"/>
              <a:gd name="connsiteX5" fmla="*/ 134546 w 4469428"/>
              <a:gd name="connsiteY5" fmla="*/ 5297410 h 5528158"/>
              <a:gd name="connsiteX6" fmla="*/ 135303 w 4469428"/>
              <a:gd name="connsiteY6" fmla="*/ 5300520 h 5528158"/>
              <a:gd name="connsiteX7" fmla="*/ 136590 w 4469428"/>
              <a:gd name="connsiteY7" fmla="*/ 5312248 h 5528158"/>
              <a:gd name="connsiteX8" fmla="*/ 137346 w 4469428"/>
              <a:gd name="connsiteY8" fmla="*/ 5315359 h 5528158"/>
              <a:gd name="connsiteX9" fmla="*/ 137990 w 4469428"/>
              <a:gd name="connsiteY9" fmla="*/ 5321222 h 5528158"/>
              <a:gd name="connsiteX10" fmla="*/ 137876 w 4469428"/>
              <a:gd name="connsiteY10" fmla="*/ 5323975 h 5528158"/>
              <a:gd name="connsiteX11" fmla="*/ 138633 w 4469428"/>
              <a:gd name="connsiteY11" fmla="*/ 5327086 h 5528158"/>
              <a:gd name="connsiteX12" fmla="*/ 139277 w 4469428"/>
              <a:gd name="connsiteY12" fmla="*/ 5332949 h 5528158"/>
              <a:gd name="connsiteX13" fmla="*/ 139050 w 4469428"/>
              <a:gd name="connsiteY13" fmla="*/ 5338453 h 5528158"/>
              <a:gd name="connsiteX14" fmla="*/ 138935 w 4469428"/>
              <a:gd name="connsiteY14" fmla="*/ 5341205 h 5528158"/>
              <a:gd name="connsiteX15" fmla="*/ 138821 w 4469428"/>
              <a:gd name="connsiteY15" fmla="*/ 5343955 h 5528158"/>
              <a:gd name="connsiteX16" fmla="*/ 134995 w 4469428"/>
              <a:gd name="connsiteY16" fmla="*/ 5350770 h 5528158"/>
              <a:gd name="connsiteX17" fmla="*/ 132947 w 4469428"/>
              <a:gd name="connsiteY17" fmla="*/ 5391118 h 5528158"/>
              <a:gd name="connsiteX18" fmla="*/ 442459 w 4469428"/>
              <a:gd name="connsiteY18" fmla="*/ 5390825 h 5528158"/>
              <a:gd name="connsiteX19" fmla="*/ 4367282 w 4469428"/>
              <a:gd name="connsiteY19" fmla="*/ 5423001 h 5528158"/>
              <a:gd name="connsiteX20" fmla="*/ 4367227 w 4469428"/>
              <a:gd name="connsiteY20" fmla="*/ 5360605 h 5528158"/>
              <a:gd name="connsiteX21" fmla="*/ 4371701 w 4469428"/>
              <a:gd name="connsiteY21" fmla="*/ 5357656 h 5528158"/>
              <a:gd name="connsiteX22" fmla="*/ 4388227 w 4469428"/>
              <a:gd name="connsiteY22" fmla="*/ 5322350 h 5528158"/>
              <a:gd name="connsiteX23" fmla="*/ 4379803 w 4469428"/>
              <a:gd name="connsiteY23" fmla="*/ 5222590 h 5528158"/>
              <a:gd name="connsiteX24" fmla="*/ 4374362 w 4469428"/>
              <a:gd name="connsiteY24" fmla="*/ 5188458 h 5528158"/>
              <a:gd name="connsiteX25" fmla="*/ 4367042 w 4469428"/>
              <a:gd name="connsiteY25" fmla="*/ 5152192 h 5528158"/>
              <a:gd name="connsiteX26" fmla="*/ 4365637 w 4469428"/>
              <a:gd name="connsiteY26" fmla="*/ 3514588 h 5528158"/>
              <a:gd name="connsiteX27" fmla="*/ 4367561 w 4469428"/>
              <a:gd name="connsiteY27" fmla="*/ 3351901 h 5528158"/>
              <a:gd name="connsiteX28" fmla="*/ 4366090 w 4469428"/>
              <a:gd name="connsiteY28" fmla="*/ 3098530 h 5528158"/>
              <a:gd name="connsiteX29" fmla="*/ 4362784 w 4469428"/>
              <a:gd name="connsiteY29" fmla="*/ 2043190 h 5528158"/>
              <a:gd name="connsiteX30" fmla="*/ 4367300 w 4469428"/>
              <a:gd name="connsiteY30" fmla="*/ 1993394 h 5528158"/>
              <a:gd name="connsiteX31" fmla="*/ 4374617 w 4469428"/>
              <a:gd name="connsiteY31" fmla="*/ 1942792 h 5528158"/>
              <a:gd name="connsiteX32" fmla="*/ 4378738 w 4469428"/>
              <a:gd name="connsiteY32" fmla="*/ 1931983 h 5528158"/>
              <a:gd name="connsiteX33" fmla="*/ 4375197 w 4469428"/>
              <a:gd name="connsiteY33" fmla="*/ 1919375 h 5528158"/>
              <a:gd name="connsiteX34" fmla="*/ 4371731 w 4469428"/>
              <a:gd name="connsiteY34" fmla="*/ 1915628 h 5528158"/>
              <a:gd name="connsiteX35" fmla="*/ 4378567 w 4469428"/>
              <a:gd name="connsiteY35" fmla="*/ 1875376 h 5528158"/>
              <a:gd name="connsiteX36" fmla="*/ 4378755 w 4469428"/>
              <a:gd name="connsiteY36" fmla="*/ 1870510 h 5528158"/>
              <a:gd name="connsiteX37" fmla="*/ 4377750 w 4469428"/>
              <a:gd name="connsiteY37" fmla="*/ 1836963 h 5528158"/>
              <a:gd name="connsiteX38" fmla="*/ 4372677 w 4469428"/>
              <a:gd name="connsiteY38" fmla="*/ 1787067 h 5528158"/>
              <a:gd name="connsiteX39" fmla="*/ 4362685 w 4469428"/>
              <a:gd name="connsiteY39" fmla="*/ 1763484 h 5528158"/>
              <a:gd name="connsiteX40" fmla="*/ 4362631 w 4469428"/>
              <a:gd name="connsiteY40" fmla="*/ 1611519 h 5528158"/>
              <a:gd name="connsiteX41" fmla="*/ 4364671 w 4469428"/>
              <a:gd name="connsiteY41" fmla="*/ 1611278 h 5528158"/>
              <a:gd name="connsiteX42" fmla="*/ 4374124 w 4469428"/>
              <a:gd name="connsiteY42" fmla="*/ 1575879 h 5528158"/>
              <a:gd name="connsiteX43" fmla="*/ 4371646 w 4469428"/>
              <a:gd name="connsiteY43" fmla="*/ 1558579 h 5528158"/>
              <a:gd name="connsiteX44" fmla="*/ 4371065 w 4469428"/>
              <a:gd name="connsiteY44" fmla="*/ 1555555 h 5528158"/>
              <a:gd name="connsiteX45" fmla="*/ 4372079 w 4469428"/>
              <a:gd name="connsiteY45" fmla="*/ 1544308 h 5528158"/>
              <a:gd name="connsiteX46" fmla="*/ 4368192 w 4469428"/>
              <a:gd name="connsiteY46" fmla="*/ 1540075 h 5528158"/>
              <a:gd name="connsiteX47" fmla="*/ 4369759 w 4469428"/>
              <a:gd name="connsiteY47" fmla="*/ 1501984 h 5528158"/>
              <a:gd name="connsiteX48" fmla="*/ 4380074 w 4469428"/>
              <a:gd name="connsiteY48" fmla="*/ 1429386 h 5528158"/>
              <a:gd name="connsiteX49" fmla="*/ 4384314 w 4469428"/>
              <a:gd name="connsiteY49" fmla="*/ 1418198 h 5528158"/>
              <a:gd name="connsiteX50" fmla="*/ 4391026 w 4469428"/>
              <a:gd name="connsiteY50" fmla="*/ 1344176 h 5528158"/>
              <a:gd name="connsiteX51" fmla="*/ 4398343 w 4469428"/>
              <a:gd name="connsiteY51" fmla="*/ 1293576 h 5528158"/>
              <a:gd name="connsiteX52" fmla="*/ 4402465 w 4469428"/>
              <a:gd name="connsiteY52" fmla="*/ 1282767 h 5528158"/>
              <a:gd name="connsiteX53" fmla="*/ 4398923 w 4469428"/>
              <a:gd name="connsiteY53" fmla="*/ 1270159 h 5528158"/>
              <a:gd name="connsiteX54" fmla="*/ 4395457 w 4469428"/>
              <a:gd name="connsiteY54" fmla="*/ 1266412 h 5528158"/>
              <a:gd name="connsiteX55" fmla="*/ 4402293 w 4469428"/>
              <a:gd name="connsiteY55" fmla="*/ 1226161 h 5528158"/>
              <a:gd name="connsiteX56" fmla="*/ 4402481 w 4469428"/>
              <a:gd name="connsiteY56" fmla="*/ 1221294 h 5528158"/>
              <a:gd name="connsiteX57" fmla="*/ 4401475 w 4469428"/>
              <a:gd name="connsiteY57" fmla="*/ 1187746 h 5528158"/>
              <a:gd name="connsiteX58" fmla="*/ 4396404 w 4469428"/>
              <a:gd name="connsiteY58" fmla="*/ 1137852 h 5528158"/>
              <a:gd name="connsiteX59" fmla="*/ 4384703 w 4469428"/>
              <a:gd name="connsiteY59" fmla="*/ 1086079 h 5528158"/>
              <a:gd name="connsiteX60" fmla="*/ 4379944 w 4469428"/>
              <a:gd name="connsiteY60" fmla="*/ 1056187 h 5528158"/>
              <a:gd name="connsiteX61" fmla="*/ 4374485 w 4469428"/>
              <a:gd name="connsiteY61" fmla="*/ 1035394 h 5528158"/>
              <a:gd name="connsiteX62" fmla="*/ 4371330 w 4469428"/>
              <a:gd name="connsiteY62" fmla="*/ 977321 h 5528158"/>
              <a:gd name="connsiteX63" fmla="*/ 4370591 w 4469428"/>
              <a:gd name="connsiteY63" fmla="*/ 878910 h 5528158"/>
              <a:gd name="connsiteX64" fmla="*/ 4364472 w 4469428"/>
              <a:gd name="connsiteY64" fmla="*/ 843099 h 5528158"/>
              <a:gd name="connsiteX65" fmla="*/ 4362357 w 4469428"/>
              <a:gd name="connsiteY65" fmla="*/ 842319 h 5528158"/>
              <a:gd name="connsiteX66" fmla="*/ 4362317 w 4469428"/>
              <a:gd name="connsiteY66" fmla="*/ 730776 h 5528158"/>
              <a:gd name="connsiteX67" fmla="*/ 4363473 w 4469428"/>
              <a:gd name="connsiteY67" fmla="*/ 722932 h 5528158"/>
              <a:gd name="connsiteX68" fmla="*/ 4364279 w 4469428"/>
              <a:gd name="connsiteY68" fmla="*/ 699074 h 5528158"/>
              <a:gd name="connsiteX69" fmla="*/ 4362305 w 4469428"/>
              <a:gd name="connsiteY69" fmla="*/ 694354 h 5528158"/>
              <a:gd name="connsiteX70" fmla="*/ 4362222 w 4469428"/>
              <a:gd name="connsiteY70" fmla="*/ 463022 h 5528158"/>
              <a:gd name="connsiteX71" fmla="*/ 4362654 w 4469428"/>
              <a:gd name="connsiteY71" fmla="*/ 458820 h 5528158"/>
              <a:gd name="connsiteX72" fmla="*/ 4364143 w 4469428"/>
              <a:gd name="connsiteY72" fmla="*/ 430294 h 5528158"/>
              <a:gd name="connsiteX73" fmla="*/ 4362194 w 4469428"/>
              <a:gd name="connsiteY73" fmla="*/ 384022 h 5528158"/>
              <a:gd name="connsiteX74" fmla="*/ 4362162 w 4469428"/>
              <a:gd name="connsiteY74" fmla="*/ 292755 h 5528158"/>
              <a:gd name="connsiteX75" fmla="*/ 4364309 w 4469428"/>
              <a:gd name="connsiteY75" fmla="*/ 269031 h 5528158"/>
              <a:gd name="connsiteX76" fmla="*/ 4383219 w 4469428"/>
              <a:gd name="connsiteY76" fmla="*/ 210368 h 5528158"/>
              <a:gd name="connsiteX77" fmla="*/ 4365122 w 4469428"/>
              <a:gd name="connsiteY77" fmla="*/ 179833 h 5528158"/>
              <a:gd name="connsiteX78" fmla="*/ 4362121 w 4469428"/>
              <a:gd name="connsiteY78" fmla="*/ 178286 h 5528158"/>
              <a:gd name="connsiteX79" fmla="*/ 4362109 w 4469428"/>
              <a:gd name="connsiteY79" fmla="*/ 146560 h 5528158"/>
              <a:gd name="connsiteX80" fmla="*/ 4333172 w 4469428"/>
              <a:gd name="connsiteY80" fmla="*/ 126396 h 5528158"/>
              <a:gd name="connsiteX81" fmla="*/ 3960986 w 4469428"/>
              <a:gd name="connsiteY81" fmla="*/ 126880 h 5528158"/>
              <a:gd name="connsiteX82" fmla="*/ 3133871 w 4469428"/>
              <a:gd name="connsiteY82" fmla="*/ 118244 h 5528158"/>
              <a:gd name="connsiteX83" fmla="*/ 139379 w 4469428"/>
              <a:gd name="connsiteY83" fmla="*/ 114630 h 5528158"/>
              <a:gd name="connsiteX84" fmla="*/ 5293 w 4469428"/>
              <a:gd name="connsiteY84" fmla="*/ 0 h 5528158"/>
              <a:gd name="connsiteX85" fmla="*/ 4469428 w 4469428"/>
              <a:gd name="connsiteY85" fmla="*/ 11587 h 5528158"/>
              <a:gd name="connsiteX86" fmla="*/ 4469428 w 4469428"/>
              <a:gd name="connsiteY86" fmla="*/ 5527489 h 5528158"/>
              <a:gd name="connsiteX87" fmla="*/ 0 w 4469428"/>
              <a:gd name="connsiteY87" fmla="*/ 5528158 h 5528158"/>
              <a:gd name="connsiteX88" fmla="*/ 5293 w 4469428"/>
              <a:gd name="connsiteY88" fmla="*/ 0 h 552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4469428" h="5528158">
                <a:moveTo>
                  <a:pt x="139379" y="114630"/>
                </a:moveTo>
                <a:cubicBezTo>
                  <a:pt x="136474" y="1393584"/>
                  <a:pt x="133568" y="2672538"/>
                  <a:pt x="130663" y="3951492"/>
                </a:cubicBezTo>
                <a:lnTo>
                  <a:pt x="134857" y="5227536"/>
                </a:lnTo>
                <a:lnTo>
                  <a:pt x="133033" y="5291186"/>
                </a:lnTo>
                <a:cubicBezTo>
                  <a:pt x="132165" y="5293735"/>
                  <a:pt x="134303" y="5293191"/>
                  <a:pt x="134659" y="5294657"/>
                </a:cubicBezTo>
                <a:cubicBezTo>
                  <a:pt x="134818" y="5295314"/>
                  <a:pt x="134461" y="5296645"/>
                  <a:pt x="134546" y="5297410"/>
                </a:cubicBezTo>
                <a:cubicBezTo>
                  <a:pt x="134680" y="5298621"/>
                  <a:pt x="135050" y="5299484"/>
                  <a:pt x="135303" y="5300520"/>
                </a:cubicBezTo>
                <a:cubicBezTo>
                  <a:pt x="134955" y="5308925"/>
                  <a:pt x="134756" y="5304714"/>
                  <a:pt x="136590" y="5312248"/>
                </a:cubicBezTo>
                <a:lnTo>
                  <a:pt x="137346" y="5315359"/>
                </a:lnTo>
                <a:cubicBezTo>
                  <a:pt x="137085" y="5321668"/>
                  <a:pt x="137212" y="5314126"/>
                  <a:pt x="137990" y="5321222"/>
                </a:cubicBezTo>
                <a:cubicBezTo>
                  <a:pt x="138073" y="5321988"/>
                  <a:pt x="137792" y="5323209"/>
                  <a:pt x="137876" y="5323975"/>
                </a:cubicBezTo>
                <a:cubicBezTo>
                  <a:pt x="138009" y="5325186"/>
                  <a:pt x="138382" y="5326048"/>
                  <a:pt x="138633" y="5327086"/>
                </a:cubicBezTo>
                <a:cubicBezTo>
                  <a:pt x="138285" y="5335497"/>
                  <a:pt x="138636" y="5322525"/>
                  <a:pt x="139277" y="5332949"/>
                </a:cubicBezTo>
                <a:cubicBezTo>
                  <a:pt x="139376" y="5334574"/>
                  <a:pt x="139125" y="5336619"/>
                  <a:pt x="139050" y="5338453"/>
                </a:cubicBezTo>
                <a:cubicBezTo>
                  <a:pt x="139012" y="5339370"/>
                  <a:pt x="138973" y="5340288"/>
                  <a:pt x="138935" y="5341205"/>
                </a:cubicBezTo>
                <a:cubicBezTo>
                  <a:pt x="138896" y="5342122"/>
                  <a:pt x="139287" y="5342828"/>
                  <a:pt x="138821" y="5343955"/>
                </a:cubicBezTo>
                <a:lnTo>
                  <a:pt x="134995" y="5350770"/>
                </a:lnTo>
                <a:cubicBezTo>
                  <a:pt x="134312" y="5364219"/>
                  <a:pt x="133630" y="5377669"/>
                  <a:pt x="132947" y="5391118"/>
                </a:cubicBezTo>
                <a:lnTo>
                  <a:pt x="442459" y="5390825"/>
                </a:lnTo>
                <a:lnTo>
                  <a:pt x="4367282" y="5423001"/>
                </a:lnTo>
                <a:cubicBezTo>
                  <a:pt x="4370202" y="5399252"/>
                  <a:pt x="4367245" y="5381403"/>
                  <a:pt x="4367227" y="5360605"/>
                </a:cubicBezTo>
                <a:lnTo>
                  <a:pt x="4371701" y="5357656"/>
                </a:lnTo>
                <a:cubicBezTo>
                  <a:pt x="4379637" y="5348721"/>
                  <a:pt x="4388234" y="5329909"/>
                  <a:pt x="4388227" y="5322350"/>
                </a:cubicBezTo>
                <a:cubicBezTo>
                  <a:pt x="4367368" y="5279378"/>
                  <a:pt x="4382114" y="5244904"/>
                  <a:pt x="4379803" y="5222590"/>
                </a:cubicBezTo>
                <a:cubicBezTo>
                  <a:pt x="4377491" y="5200274"/>
                  <a:pt x="4380559" y="5196016"/>
                  <a:pt x="4374362" y="5188458"/>
                </a:cubicBezTo>
                <a:lnTo>
                  <a:pt x="4367042" y="5152192"/>
                </a:lnTo>
                <a:cubicBezTo>
                  <a:pt x="4366574" y="4606324"/>
                  <a:pt x="4366105" y="4060456"/>
                  <a:pt x="4365637" y="3514588"/>
                </a:cubicBezTo>
                <a:cubicBezTo>
                  <a:pt x="4371865" y="3495812"/>
                  <a:pt x="4373799" y="3345640"/>
                  <a:pt x="4367561" y="3351901"/>
                </a:cubicBezTo>
                <a:cubicBezTo>
                  <a:pt x="4366094" y="3273341"/>
                  <a:pt x="4367556" y="3177091"/>
                  <a:pt x="4366090" y="3098530"/>
                </a:cubicBezTo>
                <a:cubicBezTo>
                  <a:pt x="4350280" y="2752657"/>
                  <a:pt x="4363886" y="2394970"/>
                  <a:pt x="4362784" y="2043190"/>
                </a:cubicBezTo>
                <a:lnTo>
                  <a:pt x="4367300" y="1993394"/>
                </a:lnTo>
                <a:lnTo>
                  <a:pt x="4374617" y="1942792"/>
                </a:lnTo>
                <a:lnTo>
                  <a:pt x="4378738" y="1931983"/>
                </a:lnTo>
                <a:lnTo>
                  <a:pt x="4375197" y="1919375"/>
                </a:lnTo>
                <a:cubicBezTo>
                  <a:pt x="4374156" y="1917827"/>
                  <a:pt x="4372987" y="1916564"/>
                  <a:pt x="4371731" y="1915628"/>
                </a:cubicBezTo>
                <a:lnTo>
                  <a:pt x="4378567" y="1875376"/>
                </a:lnTo>
                <a:cubicBezTo>
                  <a:pt x="4378630" y="1873754"/>
                  <a:pt x="4378692" y="1872132"/>
                  <a:pt x="4378755" y="1870510"/>
                </a:cubicBezTo>
                <a:lnTo>
                  <a:pt x="4377750" y="1836963"/>
                </a:lnTo>
                <a:lnTo>
                  <a:pt x="4372677" y="1787067"/>
                </a:lnTo>
                <a:lnTo>
                  <a:pt x="4362685" y="1763484"/>
                </a:lnTo>
                <a:lnTo>
                  <a:pt x="4362631" y="1611519"/>
                </a:lnTo>
                <a:lnTo>
                  <a:pt x="4364671" y="1611278"/>
                </a:lnTo>
                <a:cubicBezTo>
                  <a:pt x="4366758" y="1602131"/>
                  <a:pt x="4359453" y="1573438"/>
                  <a:pt x="4374124" y="1575879"/>
                </a:cubicBezTo>
                <a:cubicBezTo>
                  <a:pt x="4373751" y="1570076"/>
                  <a:pt x="4372775" y="1564350"/>
                  <a:pt x="4371646" y="1558579"/>
                </a:cubicBezTo>
                <a:cubicBezTo>
                  <a:pt x="4371453" y="1557570"/>
                  <a:pt x="4371259" y="1556563"/>
                  <a:pt x="4371065" y="1555555"/>
                </a:cubicBezTo>
                <a:lnTo>
                  <a:pt x="4372079" y="1544308"/>
                </a:lnTo>
                <a:lnTo>
                  <a:pt x="4368192" y="1540075"/>
                </a:lnTo>
                <a:cubicBezTo>
                  <a:pt x="4368714" y="1527378"/>
                  <a:pt x="4369237" y="1514681"/>
                  <a:pt x="4369759" y="1501984"/>
                </a:cubicBezTo>
                <a:cubicBezTo>
                  <a:pt x="4380299" y="1485701"/>
                  <a:pt x="4375432" y="1454918"/>
                  <a:pt x="4380074" y="1429386"/>
                </a:cubicBezTo>
                <a:lnTo>
                  <a:pt x="4384314" y="1418198"/>
                </a:lnTo>
                <a:lnTo>
                  <a:pt x="4391026" y="1344176"/>
                </a:lnTo>
                <a:lnTo>
                  <a:pt x="4398343" y="1293576"/>
                </a:lnTo>
                <a:lnTo>
                  <a:pt x="4402465" y="1282767"/>
                </a:lnTo>
                <a:lnTo>
                  <a:pt x="4398923" y="1270159"/>
                </a:lnTo>
                <a:cubicBezTo>
                  <a:pt x="4397882" y="1268610"/>
                  <a:pt x="4396712" y="1267349"/>
                  <a:pt x="4395457" y="1266412"/>
                </a:cubicBezTo>
                <a:lnTo>
                  <a:pt x="4402293" y="1226161"/>
                </a:lnTo>
                <a:cubicBezTo>
                  <a:pt x="4402355" y="1224538"/>
                  <a:pt x="4402419" y="1222916"/>
                  <a:pt x="4402481" y="1221294"/>
                </a:cubicBezTo>
                <a:cubicBezTo>
                  <a:pt x="4402146" y="1210111"/>
                  <a:pt x="4401811" y="1198928"/>
                  <a:pt x="4401475" y="1187746"/>
                </a:cubicBezTo>
                <a:lnTo>
                  <a:pt x="4396404" y="1137852"/>
                </a:lnTo>
                <a:cubicBezTo>
                  <a:pt x="4392504" y="1121351"/>
                  <a:pt x="4376596" y="1106460"/>
                  <a:pt x="4384703" y="1086079"/>
                </a:cubicBezTo>
                <a:cubicBezTo>
                  <a:pt x="4375710" y="1090599"/>
                  <a:pt x="4387543" y="1061876"/>
                  <a:pt x="4379944" y="1056187"/>
                </a:cubicBezTo>
                <a:cubicBezTo>
                  <a:pt x="4373628" y="1052847"/>
                  <a:pt x="4375745" y="1043354"/>
                  <a:pt x="4374485" y="1035394"/>
                </a:cubicBezTo>
                <a:cubicBezTo>
                  <a:pt x="4368596" y="1028447"/>
                  <a:pt x="4368321" y="989938"/>
                  <a:pt x="4371330" y="977321"/>
                </a:cubicBezTo>
                <a:cubicBezTo>
                  <a:pt x="4383769" y="942771"/>
                  <a:pt x="4361342" y="906710"/>
                  <a:pt x="4370591" y="878910"/>
                </a:cubicBezTo>
                <a:cubicBezTo>
                  <a:pt x="4369448" y="856541"/>
                  <a:pt x="4366261" y="849352"/>
                  <a:pt x="4364472" y="843099"/>
                </a:cubicBezTo>
                <a:lnTo>
                  <a:pt x="4362357" y="842319"/>
                </a:lnTo>
                <a:cubicBezTo>
                  <a:pt x="4362344" y="805138"/>
                  <a:pt x="4362330" y="767957"/>
                  <a:pt x="4362317" y="730776"/>
                </a:cubicBezTo>
                <a:lnTo>
                  <a:pt x="4363473" y="722932"/>
                </a:lnTo>
                <a:cubicBezTo>
                  <a:pt x="4364576" y="714652"/>
                  <a:pt x="4365200" y="706561"/>
                  <a:pt x="4364279" y="699074"/>
                </a:cubicBezTo>
                <a:lnTo>
                  <a:pt x="4362305" y="694354"/>
                </a:lnTo>
                <a:cubicBezTo>
                  <a:pt x="4362277" y="617243"/>
                  <a:pt x="4362250" y="540133"/>
                  <a:pt x="4362222" y="463022"/>
                </a:cubicBezTo>
                <a:lnTo>
                  <a:pt x="4362654" y="458820"/>
                </a:lnTo>
                <a:cubicBezTo>
                  <a:pt x="4363650" y="445764"/>
                  <a:pt x="4364149" y="435215"/>
                  <a:pt x="4364143" y="430294"/>
                </a:cubicBezTo>
                <a:cubicBezTo>
                  <a:pt x="4363494" y="414870"/>
                  <a:pt x="4362843" y="399446"/>
                  <a:pt x="4362194" y="384022"/>
                </a:cubicBezTo>
                <a:cubicBezTo>
                  <a:pt x="4362183" y="353600"/>
                  <a:pt x="4362173" y="323177"/>
                  <a:pt x="4362162" y="292755"/>
                </a:cubicBezTo>
                <a:lnTo>
                  <a:pt x="4364309" y="269031"/>
                </a:lnTo>
                <a:cubicBezTo>
                  <a:pt x="4367872" y="250663"/>
                  <a:pt x="4373785" y="231370"/>
                  <a:pt x="4383219" y="210368"/>
                </a:cubicBezTo>
                <a:cubicBezTo>
                  <a:pt x="4383177" y="167508"/>
                  <a:pt x="4374760" y="180998"/>
                  <a:pt x="4365122" y="179833"/>
                </a:cubicBezTo>
                <a:lnTo>
                  <a:pt x="4362121" y="178286"/>
                </a:lnTo>
                <a:cubicBezTo>
                  <a:pt x="4362117" y="167710"/>
                  <a:pt x="4362114" y="157135"/>
                  <a:pt x="4362109" y="146560"/>
                </a:cubicBezTo>
                <a:lnTo>
                  <a:pt x="4333172" y="126396"/>
                </a:lnTo>
                <a:lnTo>
                  <a:pt x="3960986" y="126880"/>
                </a:lnTo>
                <a:lnTo>
                  <a:pt x="3133871" y="118244"/>
                </a:lnTo>
                <a:lnTo>
                  <a:pt x="139379" y="114630"/>
                </a:lnTo>
                <a:close/>
                <a:moveTo>
                  <a:pt x="5293" y="0"/>
                </a:moveTo>
                <a:lnTo>
                  <a:pt x="4469428" y="11587"/>
                </a:lnTo>
                <a:lnTo>
                  <a:pt x="4469428" y="5527489"/>
                </a:lnTo>
                <a:lnTo>
                  <a:pt x="0" y="5528158"/>
                </a:lnTo>
                <a:cubicBezTo>
                  <a:pt x="0" y="3689524"/>
                  <a:pt x="5293" y="1838634"/>
                  <a:pt x="529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EE80537C-5E67-4185-94E7-D0828C0FAD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22665">
            <a:off x="11013944" y="5321142"/>
            <a:ext cx="444795" cy="1782644"/>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53213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C2997EE-0889-44C3-AC0D-18F26AC9A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aph of a stock market&#10;&#10;Description automatically generated">
            <a:extLst>
              <a:ext uri="{FF2B5EF4-FFF2-40B4-BE49-F238E27FC236}">
                <a16:creationId xmlns:a16="http://schemas.microsoft.com/office/drawing/2014/main" id="{B8EAC5EF-2679-9EE7-7B86-2D91961C3FE8}"/>
              </a:ext>
            </a:extLst>
          </p:cNvPr>
          <p:cNvPicPr>
            <a:picLocks noChangeAspect="1"/>
          </p:cNvPicPr>
          <p:nvPr/>
        </p:nvPicPr>
        <p:blipFill rotWithShape="1">
          <a:blip r:embed="rId2"/>
          <a:srcRect l="20303" r="-2" b="-2"/>
          <a:stretch/>
        </p:blipFill>
        <p:spPr>
          <a:xfrm>
            <a:off x="5622233" y="10"/>
            <a:ext cx="6569769" cy="3750724"/>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11" name="Picture 10">
            <a:extLst>
              <a:ext uri="{FF2B5EF4-FFF2-40B4-BE49-F238E27FC236}">
                <a16:creationId xmlns:a16="http://schemas.microsoft.com/office/drawing/2014/main" id="{87687035-A004-E01D-A27A-48716766F261}"/>
              </a:ext>
            </a:extLst>
          </p:cNvPr>
          <p:cNvPicPr>
            <a:picLocks noChangeAspect="1"/>
          </p:cNvPicPr>
          <p:nvPr/>
        </p:nvPicPr>
        <p:blipFill rotWithShape="1">
          <a:blip r:embed="rId3"/>
          <a:srcRect t="1120"/>
          <a:stretch/>
        </p:blipFill>
        <p:spPr>
          <a:xfrm>
            <a:off x="4182011" y="3887894"/>
            <a:ext cx="8009991" cy="2970106"/>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6" name="Picture 5" descr="Graph on document with pen">
            <a:extLst>
              <a:ext uri="{FF2B5EF4-FFF2-40B4-BE49-F238E27FC236}">
                <a16:creationId xmlns:a16="http://schemas.microsoft.com/office/drawing/2014/main" id="{25DAE784-4559-BF66-1C33-6F091E1C7E9F}"/>
              </a:ext>
            </a:extLst>
          </p:cNvPr>
          <p:cNvPicPr>
            <a:picLocks noChangeAspect="1"/>
          </p:cNvPicPr>
          <p:nvPr/>
        </p:nvPicPr>
        <p:blipFill rotWithShape="1">
          <a:blip r:embed="rId4"/>
          <a:srcRect l="20261" r="6709" b="-1"/>
          <a:stretch/>
        </p:blipFill>
        <p:spPr>
          <a:xfrm>
            <a:off x="20" y="10"/>
            <a:ext cx="7503091" cy="685799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spTree>
    <p:extLst>
      <p:ext uri="{BB962C8B-B14F-4D97-AF65-F5344CB8AC3E}">
        <p14:creationId xmlns:p14="http://schemas.microsoft.com/office/powerpoint/2010/main" val="1011139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Rectangle 11">
            <a:extLst>
              <a:ext uri="{FF2B5EF4-FFF2-40B4-BE49-F238E27FC236}">
                <a16:creationId xmlns:a16="http://schemas.microsoft.com/office/drawing/2014/main" id="{90B4ACB0-2B52-48C2-9BC9-553BE73567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 name="Right Triangle 13">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96085" y="1566850"/>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17" name="Straight Connector 1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ctrTitle"/>
          </p:nvPr>
        </p:nvSpPr>
        <p:spPr>
          <a:xfrm>
            <a:off x="348343" y="699219"/>
            <a:ext cx="6100589" cy="2244176"/>
          </a:xfrm>
        </p:spPr>
        <p:txBody>
          <a:bodyPr>
            <a:normAutofit/>
          </a:bodyPr>
          <a:lstStyle/>
          <a:p>
            <a:r>
              <a:rPr lang="en-US" sz="4000">
                <a:solidFill>
                  <a:schemeClr val="tx2"/>
                </a:solidFill>
              </a:rPr>
              <a:t>Trading Volume Analysis</a:t>
            </a:r>
            <a:endParaRPr lang="en-US" sz="4000">
              <a:solidFill>
                <a:schemeClr val="tx2"/>
              </a:solidFill>
              <a:cs typeface="Posterama"/>
            </a:endParaRPr>
          </a:p>
        </p:txBody>
      </p:sp>
      <p:sp>
        <p:nvSpPr>
          <p:cNvPr id="3" name="Content Placeholder"/>
          <p:cNvSpPr>
            <a:spLocks noGrp="1"/>
          </p:cNvSpPr>
          <p:nvPr>
            <p:ph idx="1"/>
          </p:nvPr>
        </p:nvSpPr>
        <p:spPr>
          <a:xfrm>
            <a:off x="457200" y="3264832"/>
            <a:ext cx="5645726" cy="3009494"/>
          </a:xfrm>
        </p:spPr>
        <p:txBody>
          <a:bodyPr>
            <a:normAutofit/>
          </a:bodyPr>
          <a:lstStyle/>
          <a:p>
            <a:pPr lvl="0">
              <a:lnSpc>
                <a:spcPct val="100000"/>
              </a:lnSpc>
            </a:pPr>
            <a:r>
              <a:rPr lang="en-US" sz="1800">
                <a:solidFill>
                  <a:schemeClr val="tx2"/>
                </a:solidFill>
              </a:rPr>
              <a:t>Analyzing trading volume helps identify market interest and potential price movements</a:t>
            </a:r>
          </a:p>
          <a:p>
            <a:pPr lvl="0">
              <a:lnSpc>
                <a:spcPct val="100000"/>
              </a:lnSpc>
            </a:pPr>
            <a:r>
              <a:rPr lang="en-US" sz="1800">
                <a:solidFill>
                  <a:schemeClr val="tx2"/>
                </a:solidFill>
              </a:rPr>
              <a:t>Visualizations and tables showcase the highest trading volume days</a:t>
            </a:r>
          </a:p>
          <a:p>
            <a:pPr lvl="0">
              <a:lnSpc>
                <a:spcPct val="100000"/>
              </a:lnSpc>
            </a:pPr>
            <a:r>
              <a:rPr lang="en-US" sz="1800">
                <a:solidFill>
                  <a:schemeClr val="tx2"/>
                </a:solidFill>
              </a:rPr>
              <a:t>Data is resampled into various time intervals to reveal different insights</a:t>
            </a:r>
          </a:p>
          <a:p>
            <a:pPr lvl="0">
              <a:lnSpc>
                <a:spcPct val="100000"/>
              </a:lnSpc>
            </a:pPr>
            <a:r>
              <a:rPr lang="en-US" sz="1800">
                <a:solidFill>
                  <a:schemeClr val="tx2"/>
                </a:solidFill>
              </a:rPr>
              <a:t>Calculations include percentage change and total traded values</a:t>
            </a:r>
          </a:p>
        </p:txBody>
      </p:sp>
      <p:pic>
        <p:nvPicPr>
          <p:cNvPr id="6" name="Picture 5" descr="Magnifying glass showing decling performance">
            <a:extLst>
              <a:ext uri="{FF2B5EF4-FFF2-40B4-BE49-F238E27FC236}">
                <a16:creationId xmlns:a16="http://schemas.microsoft.com/office/drawing/2014/main" id="{00ABBC17-C755-AD5B-2C51-5268B0AC411F}"/>
              </a:ext>
            </a:extLst>
          </p:cNvPr>
          <p:cNvPicPr>
            <a:picLocks noChangeAspect="1"/>
          </p:cNvPicPr>
          <p:nvPr/>
        </p:nvPicPr>
        <p:blipFill rotWithShape="1">
          <a:blip r:embed="rId2"/>
          <a:srcRect l="23321" r="19379" b="-5"/>
          <a:stretch/>
        </p:blipFill>
        <p:spPr>
          <a:xfrm>
            <a:off x="6309311" y="1"/>
            <a:ext cx="5899302" cy="6862230"/>
          </a:xfrm>
          <a:custGeom>
            <a:avLst/>
            <a:gdLst/>
            <a:ahLst/>
            <a:cxnLst/>
            <a:rect l="l" t="t" r="r" b="b"/>
            <a:pathLst>
              <a:path w="5923149" h="6857997">
                <a:moveTo>
                  <a:pt x="320173" y="0"/>
                </a:moveTo>
                <a:lnTo>
                  <a:pt x="5923149" y="0"/>
                </a:lnTo>
                <a:lnTo>
                  <a:pt x="5923149" y="6857997"/>
                </a:lnTo>
                <a:lnTo>
                  <a:pt x="1111789" y="6857997"/>
                </a:lnTo>
                <a:lnTo>
                  <a:pt x="1106562" y="6546368"/>
                </a:lnTo>
                <a:cubicBezTo>
                  <a:pt x="1000021" y="3425651"/>
                  <a:pt x="-688878" y="3321843"/>
                  <a:pt x="320173" y="0"/>
                </a:cubicBezTo>
                <a:close/>
              </a:path>
            </a:pathLst>
          </a:custGeom>
        </p:spPr>
      </p:pic>
    </p:spTree>
    <p:extLst>
      <p:ext uri="{BB962C8B-B14F-4D97-AF65-F5344CB8AC3E}">
        <p14:creationId xmlns:p14="http://schemas.microsoft.com/office/powerpoint/2010/main" val="1806324831"/>
      </p:ext>
    </p:extLst>
  </p:cSld>
  <p:clrMapOvr>
    <a:masterClrMapping/>
  </p:clrMapOvr>
</p:sld>
</file>

<file path=ppt/theme/theme1.xml><?xml version="1.0" encoding="utf-8"?>
<a:theme xmlns:a="http://schemas.openxmlformats.org/drawingml/2006/main" name="SineVTI">
  <a:themeElements>
    <a:clrScheme name="AnalogousFromRegularSeedRightStep">
      <a:dk1>
        <a:srgbClr val="000000"/>
      </a:dk1>
      <a:lt1>
        <a:srgbClr val="FFFFFF"/>
      </a:lt1>
      <a:dk2>
        <a:srgbClr val="311C21"/>
      </a:dk2>
      <a:lt2>
        <a:srgbClr val="F3F0F0"/>
      </a:lt2>
      <a:accent1>
        <a:srgbClr val="3BB1B7"/>
      </a:accent1>
      <a:accent2>
        <a:srgbClr val="317BBB"/>
      </a:accent2>
      <a:accent3>
        <a:srgbClr val="4353CD"/>
      </a:accent3>
      <a:accent4>
        <a:srgbClr val="5D34BD"/>
      </a:accent4>
      <a:accent5>
        <a:srgbClr val="A643CD"/>
      </a:accent5>
      <a:accent6>
        <a:srgbClr val="BB31A9"/>
      </a:accent6>
      <a:hlink>
        <a:srgbClr val="BF463F"/>
      </a:hlink>
      <a:folHlink>
        <a:srgbClr val="7F7F7F"/>
      </a:folHlink>
    </a:clrScheme>
    <a:fontScheme name="Custom 49">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ineVTI" id="{8435B2A2-1BD5-4C05-93E5-3C5388B709E3}" vid="{0D704B13-63FE-4848-A298-6B7359B95653}"/>
    </a:ext>
  </a:extLst>
</a:theme>
</file>

<file path=ppt/theme/theme2.xml><?xml version="1.0" encoding="utf-8"?>
<a:theme xmlns:a="http://schemas.openxmlformats.org/drawingml/2006/main" name="CosineVTI">
  <a:themeElements>
    <a:clrScheme name="AnalogousFromDarkSeedLeftStep">
      <a:dk1>
        <a:srgbClr val="000000"/>
      </a:dk1>
      <a:lt1>
        <a:srgbClr val="FFFFFF"/>
      </a:lt1>
      <a:dk2>
        <a:srgbClr val="223C29"/>
      </a:dk2>
      <a:lt2>
        <a:srgbClr val="E8E5E2"/>
      </a:lt2>
      <a:accent1>
        <a:srgbClr val="4D91C3"/>
      </a:accent1>
      <a:accent2>
        <a:srgbClr val="3BB0B1"/>
      </a:accent2>
      <a:accent3>
        <a:srgbClr val="47B689"/>
      </a:accent3>
      <a:accent4>
        <a:srgbClr val="3BB150"/>
      </a:accent4>
      <a:accent5>
        <a:srgbClr val="61B547"/>
      </a:accent5>
      <a:accent6>
        <a:srgbClr val="86AF3A"/>
      </a:accent6>
      <a:hlink>
        <a:srgbClr val="389531"/>
      </a:hlink>
      <a:folHlink>
        <a:srgbClr val="7F7F7F"/>
      </a:folHlink>
    </a:clrScheme>
    <a:fontScheme name="Custom 50">
      <a:majorFont>
        <a:latin typeface="Grandview"/>
        <a:ea typeface=""/>
        <a:cs typeface=""/>
      </a:majorFont>
      <a:minorFont>
        <a:latin typeface="Grandvie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sineVTI" id="{4F4449D5-5E9D-4D83-9E2A-939F9CF20276}" vid="{03166EA1-370F-4321-A61E-8851365B4312}"/>
    </a:ext>
  </a:extLst>
</a:theme>
</file>

<file path=ppt/theme/theme3.xml><?xml version="1.0" encoding="utf-8"?>
<a:theme xmlns:a="http://schemas.openxmlformats.org/drawingml/2006/main" name="SketchyVTI">
  <a:themeElements>
    <a:clrScheme name="AnalogousFromDarkSeedLeftStep">
      <a:dk1>
        <a:srgbClr val="000000"/>
      </a:dk1>
      <a:lt1>
        <a:srgbClr val="FFFFFF"/>
      </a:lt1>
      <a:dk2>
        <a:srgbClr val="3D2226"/>
      </a:dk2>
      <a:lt2>
        <a:srgbClr val="E2E4E8"/>
      </a:lt2>
      <a:accent1>
        <a:srgbClr val="CA9924"/>
      </a:accent1>
      <a:accent2>
        <a:srgbClr val="D54E17"/>
      </a:accent2>
      <a:accent3>
        <a:srgbClr val="E72941"/>
      </a:accent3>
      <a:accent4>
        <a:srgbClr val="D5177E"/>
      </a:accent4>
      <a:accent5>
        <a:srgbClr val="E729DF"/>
      </a:accent5>
      <a:accent6>
        <a:srgbClr val="8D17D5"/>
      </a:accent6>
      <a:hlink>
        <a:srgbClr val="BF3FA4"/>
      </a:hlink>
      <a:folHlink>
        <a:srgbClr val="7F7F7F"/>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4.xml><?xml version="1.0" encoding="utf-8"?>
<a:theme xmlns:a="http://schemas.openxmlformats.org/drawingml/2006/main" name="PebbleVTI">
  <a:themeElements>
    <a:clrScheme name="AnalogousFromLightSeedLeftStep">
      <a:dk1>
        <a:srgbClr val="000000"/>
      </a:dk1>
      <a:lt1>
        <a:srgbClr val="FFFFFF"/>
      </a:lt1>
      <a:dk2>
        <a:srgbClr val="413224"/>
      </a:dk2>
      <a:lt2>
        <a:srgbClr val="E8E5E2"/>
      </a:lt2>
      <a:accent1>
        <a:srgbClr val="66A6EC"/>
      </a:accent1>
      <a:accent2>
        <a:srgbClr val="2FB0C0"/>
      </a:accent2>
      <a:accent3>
        <a:srgbClr val="37B68F"/>
      </a:accent3>
      <a:accent4>
        <a:srgbClr val="32BA58"/>
      </a:accent4>
      <a:accent5>
        <a:srgbClr val="46B833"/>
      </a:accent5>
      <a:accent6>
        <a:srgbClr val="7DB13C"/>
      </a:accent6>
      <a:hlink>
        <a:srgbClr val="9B7E5E"/>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ppt/theme/theme5.xml><?xml version="1.0" encoding="utf-8"?>
<a:theme xmlns:a="http://schemas.openxmlformats.org/drawingml/2006/main" name="StreetscapeVTI">
  <a:themeElements>
    <a:clrScheme name="AnalogousFromDarkSeedLeftStep">
      <a:dk1>
        <a:srgbClr val="000000"/>
      </a:dk1>
      <a:lt1>
        <a:srgbClr val="FFFFFF"/>
      </a:lt1>
      <a:dk2>
        <a:srgbClr val="1C2432"/>
      </a:dk2>
      <a:lt2>
        <a:srgbClr val="F1F3F0"/>
      </a:lt2>
      <a:accent1>
        <a:srgbClr val="D329E7"/>
      </a:accent1>
      <a:accent2>
        <a:srgbClr val="7217D5"/>
      </a:accent2>
      <a:accent3>
        <a:srgbClr val="382DE7"/>
      </a:accent3>
      <a:accent4>
        <a:srgbClr val="175BD5"/>
      </a:accent4>
      <a:accent5>
        <a:srgbClr val="29BCE7"/>
      </a:accent5>
      <a:accent6>
        <a:srgbClr val="15C2A2"/>
      </a:accent6>
      <a:hlink>
        <a:srgbClr val="3F8CBF"/>
      </a:hlink>
      <a:folHlink>
        <a:srgbClr val="7F7F7F"/>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reetscapeVTI" id="{B20F88EA-96D0-4E96-9207-A1488DAC5867}" vid="{3F7E5CFE-E584-4E58-A75E-141AC45B1490}"/>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25</Slides>
  <Notes>0</Notes>
  <HiddenSlides>0</HiddenSlides>
  <ScaleCrop>false</ScaleCrop>
  <HeadingPairs>
    <vt:vector size="4" baseType="variant">
      <vt:variant>
        <vt:lpstr>Theme</vt:lpstr>
      </vt:variant>
      <vt:variant>
        <vt:i4>5</vt:i4>
      </vt:variant>
      <vt:variant>
        <vt:lpstr>Slide Titles</vt:lpstr>
      </vt:variant>
      <vt:variant>
        <vt:i4>25</vt:i4>
      </vt:variant>
    </vt:vector>
  </HeadingPairs>
  <TitlesOfParts>
    <vt:vector size="30" baseType="lpstr">
      <vt:lpstr>SineVTI</vt:lpstr>
      <vt:lpstr>CosineVTI</vt:lpstr>
      <vt:lpstr>SketchyVTI</vt:lpstr>
      <vt:lpstr>PebbleVTI</vt:lpstr>
      <vt:lpstr>StreetscapeVTI</vt:lpstr>
      <vt:lpstr> Exploratory Data Analysis (EDA) on Bitcoin (BTC)  </vt:lpstr>
      <vt:lpstr>Introduction</vt:lpstr>
      <vt:lpstr>Case Study: Analyzing Bitcoin Price Trends and Trading Strategies  </vt:lpstr>
      <vt:lpstr>Exploring the Data</vt:lpstr>
      <vt:lpstr>Exploring the Data</vt:lpstr>
      <vt:lpstr>Data Preprocessing</vt:lpstr>
      <vt:lpstr>Data Preprocessing</vt:lpstr>
      <vt:lpstr>PowerPoint Presentation</vt:lpstr>
      <vt:lpstr>Trading Volume Analysis</vt:lpstr>
      <vt:lpstr>PowerPoint Presentation</vt:lpstr>
      <vt:lpstr>Return Metrics</vt:lpstr>
      <vt:lpstr>PowerPoint Presentation</vt:lpstr>
      <vt:lpstr>PowerPoint Presentation</vt:lpstr>
      <vt:lpstr>Customized Price Visualization</vt:lpstr>
      <vt:lpstr>Box Plot Analysis</vt:lpstr>
      <vt:lpstr>Moving Averages</vt:lpstr>
      <vt:lpstr>PowerPoint Presentation</vt:lpstr>
      <vt:lpstr>Trading Positions Strategy</vt:lpstr>
      <vt:lpstr>Time Series Analysis</vt:lpstr>
      <vt:lpstr>PowerPoint Presentation</vt:lpstr>
      <vt:lpstr>Seasonality and Stationarity</vt:lpstr>
      <vt:lpstr>PowerPoint Presentation</vt:lpstr>
      <vt:lpstr>Dashboard Overview</vt:lpstr>
      <vt:lpstr>Key Takeaways</vt:lpstr>
      <vt:lpstr>Conclusion and Insights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revision>8</cp:revision>
  <dcterms:created xsi:type="dcterms:W3CDTF">2023-10-09T10:45:16Z</dcterms:created>
  <dcterms:modified xsi:type="dcterms:W3CDTF">2023-10-10T17:03:37Z</dcterms:modified>
</cp:coreProperties>
</file>

<file path=docProps/thumbnail.jpeg>
</file>